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17.xml"/>
  <Override ContentType="application/vnd.openxmlformats-officedocument.presentationml.comments+xml" PartName="/ppt/comments/comment23.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8.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Roboto"/>
      <p:regular r:id="rId45"/>
      <p:bold r:id="rId46"/>
      <p:italic r:id="rId47"/>
      <p:boldItalic r:id="rId48"/>
    </p:embeddedFont>
    <p:embeddedFont>
      <p:font typeface="Montserrat"/>
      <p:regular r:id="rId49"/>
      <p:bold r:id="rId50"/>
      <p:italic r:id="rId51"/>
      <p:boldItalic r:id="rId52"/>
    </p:embeddedFont>
    <p:embeddedFont>
      <p:font typeface="Lato"/>
      <p:regular r:id="rId53"/>
      <p:bold r:id="rId54"/>
      <p:italic r:id="rId55"/>
      <p:boldItalic r:id="rId56"/>
    </p:embeddedFont>
    <p:embeddedFont>
      <p:font typeface="Roboto Mon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923">
          <p15:clr>
            <a:srgbClr val="747775"/>
          </p15:clr>
        </p15:guide>
        <p15:guide id="3" pos="216">
          <p15:clr>
            <a:srgbClr val="747775"/>
          </p15:clr>
        </p15:guide>
        <p15:guide id="4" pos="5544">
          <p15:clr>
            <a:srgbClr val="747775"/>
          </p15:clr>
        </p15:guide>
        <p15:guide id="5" pos="1440">
          <p15:clr>
            <a:srgbClr val="747775"/>
          </p15:clr>
        </p15:guide>
        <p15:guide id="6" pos="4320">
          <p15:clr>
            <a:srgbClr val="747775"/>
          </p15:clr>
        </p15:guide>
        <p15:guide id="7" pos="2792">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1" name="Rachael Sak"/>
  <p:cmAuthor clrIdx="1" id="1" initials="" lastIdx="2" name="Matthew Trump"/>
  <p:cmAuthor clrIdx="2" id="2" initials="" lastIdx="2" name="William W"/>
  <p:cmAuthor clrIdx="3" id="3" initials="" lastIdx="1" name="Matthew Cresp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B97431-3D1F-489F-9FCC-F1729E054DC5}">
  <a:tblStyle styleId="{46B97431-3D1F-489F-9FCC-F1729E054DC5}"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5B8C49B-E28E-4586-852B-DD09BF30D910}" styleName="Table_1">
    <a:wholeTbl>
      <a:tcTxStyle>
        <a:font>
          <a:latin typeface="Arial"/>
          <a:ea typeface="Arial"/>
          <a:cs typeface="Arial"/>
        </a:font>
        <a:srgbClr val="000000"/>
      </a:tcTxStyle>
      <a:tcStyle>
        <a:tcBdr>
          <a:left>
            <a:ln cap="flat" cmpd="sng" w="19050">
              <a:solidFill>
                <a:srgbClr val="000000"/>
              </a:solidFill>
              <a:prstDash val="solid"/>
              <a:round/>
              <a:headEnd len="sm" w="sm" type="none"/>
              <a:tailEnd len="sm" w="sm" type="none"/>
            </a:ln>
          </a:left>
          <a:right>
            <a:ln cap="flat" cmpd="sng" w="19050">
              <a:solidFill>
                <a:srgbClr val="000000"/>
              </a:solidFill>
              <a:prstDash val="solid"/>
              <a:round/>
              <a:headEnd len="sm" w="sm" type="none"/>
              <a:tailEnd len="sm" w="sm" type="none"/>
            </a:ln>
          </a:right>
          <a:top>
            <a:ln cap="flat" cmpd="sng" w="19050">
              <a:solidFill>
                <a:srgbClr val="000000"/>
              </a:solidFill>
              <a:prstDash val="solid"/>
              <a:round/>
              <a:headEnd len="sm" w="sm" type="none"/>
              <a:tailEnd len="sm" w="sm" type="none"/>
            </a:ln>
          </a:top>
          <a:bottom>
            <a:ln cap="flat" cmpd="sng" w="19050">
              <a:solidFill>
                <a:srgbClr val="000000"/>
              </a:solidFill>
              <a:prstDash val="solid"/>
              <a:round/>
              <a:headEnd len="sm" w="sm" type="none"/>
              <a:tailEnd len="sm" w="sm" type="none"/>
            </a:ln>
          </a:bottom>
          <a:insideH>
            <a:ln cap="flat" cmpd="sng" w="19050">
              <a:solidFill>
                <a:srgbClr val="000000"/>
              </a:solidFill>
              <a:prstDash val="solid"/>
              <a:round/>
              <a:headEnd len="sm" w="sm" type="none"/>
              <a:tailEnd len="sm" w="sm" type="none"/>
            </a:ln>
          </a:insideH>
          <a:insideV>
            <a:ln cap="flat" cmpd="sng" w="190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465DA8C-A5F4-4DFD-B16D-EB64379D2CD3}"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923"/>
        <p:guide pos="216"/>
        <p:guide pos="5544"/>
        <p:guide pos="1440"/>
        <p:guide pos="4320"/>
        <p:guide pos="27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Montserrat-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RobotoMono-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italic.fntdata"/><Relationship Id="rId50" Type="http://schemas.openxmlformats.org/officeDocument/2006/relationships/font" Target="fonts/Montserrat-bold.fntdata"/><Relationship Id="rId53" Type="http://schemas.openxmlformats.org/officeDocument/2006/relationships/font" Target="fonts/Lato-regular.fntdata"/><Relationship Id="rId52" Type="http://schemas.openxmlformats.org/officeDocument/2006/relationships/font" Target="fonts/Montserrat-boldItalic.fntdata"/><Relationship Id="rId11" Type="http://schemas.openxmlformats.org/officeDocument/2006/relationships/slide" Target="slides/slide4.xml"/><Relationship Id="rId55" Type="http://schemas.openxmlformats.org/officeDocument/2006/relationships/font" Target="fonts/Lato-italic.fntdata"/><Relationship Id="rId10" Type="http://schemas.openxmlformats.org/officeDocument/2006/relationships/slide" Target="slides/slide3.xml"/><Relationship Id="rId54" Type="http://schemas.openxmlformats.org/officeDocument/2006/relationships/font" Target="fonts/Lato-bold.fntdata"/><Relationship Id="rId13" Type="http://schemas.openxmlformats.org/officeDocument/2006/relationships/slide" Target="slides/slide6.xml"/><Relationship Id="rId57" Type="http://schemas.openxmlformats.org/officeDocument/2006/relationships/font" Target="fonts/RobotoMono-regular.fntdata"/><Relationship Id="rId12" Type="http://schemas.openxmlformats.org/officeDocument/2006/relationships/slide" Target="slides/slide5.xml"/><Relationship Id="rId56" Type="http://schemas.openxmlformats.org/officeDocument/2006/relationships/font" Target="fonts/Lato-boldItalic.fntdata"/><Relationship Id="rId15" Type="http://schemas.openxmlformats.org/officeDocument/2006/relationships/slide" Target="slides/slide8.xml"/><Relationship Id="rId59" Type="http://schemas.openxmlformats.org/officeDocument/2006/relationships/font" Target="fonts/RobotoMono-italic.fntdata"/><Relationship Id="rId14" Type="http://schemas.openxmlformats.org/officeDocument/2006/relationships/slide" Target="slides/slide7.xml"/><Relationship Id="rId58" Type="http://schemas.openxmlformats.org/officeDocument/2006/relationships/font" Target="fonts/RobotoMono-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31T23:32:21.126">
    <p:pos x="6000" y="0"/>
    <p:text>Matthew C</p:text>
  </p:cm>
  <p:cm authorId="1" idx="1" dt="2024-05-31T23:32:21.126">
    <p:pos x="6000" y="0"/>
    <p:text>Should we reformat this slide to also include a team introduction?  I see some examples have a section showing a picture of each team member, their name, and their major</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4-05-24T17:29:32.608">
    <p:pos x="6000" y="0"/>
    <p:text>Matthew C</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4-05-24T17:43:28.803">
    <p:pos x="6000" y="0"/>
    <p:text>Matthew C</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4-05-24T17:45:03.702">
    <p:pos x="6000" y="0"/>
    <p:text>Matthew C</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4-05-24T17:24:55.038">
    <p:pos x="6000" y="0"/>
    <p:text>Matthew C</p:text>
  </p:cm>
  <p:cm authorId="0" idx="18" dt="2024-05-24T04:17:11.040">
    <p:pos x="6000" y="100"/>
    <p:text>My goal for the comparison/selection was to get the info on the slide, to be organized and formatted later</p:text>
  </p:cm>
  <p:cm authorId="0" idx="19" dt="2024-05-24T04:17:11.040">
    <p:pos x="6000" y="100"/>
    <p:text>So dont judge lol</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0" dt="2024-05-24T17:26:48.700">
    <p:pos x="6000" y="0"/>
    <p:text>Matthew C thru slide 21</p:text>
  </p:cm>
  <p:cm authorId="0" idx="21" dt="2024-05-24T17:26:48.700">
    <p:pos x="6000" y="0"/>
    <p:text>slide 22</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2" dt="2024-05-24T17:27:07.345">
    <p:pos x="6000" y="0"/>
    <p:text>Matthew T</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3" dt="2024-05-24T17:25:15.581">
    <p:pos x="6000" y="0"/>
    <p:text>Matthew T</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4" dt="2024-05-24T04:27:45.244">
    <p:pos x="6000" y="0"/>
    <p:text>Matthew T software stuff here</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4-07-11T07:00:03.921">
    <p:pos x="6000" y="0"/>
    <p:text>This too @funnymatt101@gmail.com
_Assigned to funnymatt101@gmail.com_</p:tex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5" dt="2024-05-24T17:27:18.902">
    <p:pos x="6000" y="0"/>
    <p:text>Matthew C</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5-24T04:23:39.605">
    <p:pos x="6000" y="0"/>
    <p:text>Maybe include illustrations?</p:text>
  </p:cm>
  <p:cm authorId="0" idx="3" dt="2024-05-24T17:23:56.970">
    <p:pos x="6000" y="100"/>
    <p:text>Matthew C thru slide 4</p:tex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6" dt="2024-05-24T17:27:31.866">
    <p:pos x="6000" y="0"/>
    <p:text>Rachael</p:tex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4-07-13T00:30:16.811">
    <p:pos x="6000" y="0"/>
    <p:text>don't forget the extra col with predicted pricing.</p:text>
  </p:cm>
  <p:cm authorId="0" idx="27" dt="2024-07-13T00:30:16.811">
    <p:pos x="6000" y="0"/>
    <p:text>is this good enough?</p:text>
  </p:cm>
  <p:cm authorId="0" idx="28" dt="2024-05-24T04:31:56.625">
    <p:pos x="6000" y="100"/>
    <p:text>Need the google sheets updated, I will update the paper and slides using that information</p:text>
  </p:cm>
  <p:cm authorId="0" idx="29" dt="2024-05-24T17:22:55.255">
    <p:pos x="6000" y="200"/>
    <p:text>Matthew T</p:text>
  </p:cm>
  <p:cm authorId="1" idx="2" dt="2024-07-13T00:30:03.615">
    <p:pos x="6000" y="300"/>
    <p:text>Should we display the part number in the Item column?</p:text>
  </p:cm>
  <p:cm authorId="0" idx="30" dt="2024-07-13T00:30:03.615">
    <p:pos x="6000" y="300"/>
    <p:text>I don't think its necessary</p:tex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4-07-11T06:58:04.153">
    <p:pos x="6000" y="0"/>
    <p:text>I think I added enough sections, feel free to modify</p:tex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1" dt="2024-05-24T17:45:47.269">
    <p:pos x="6000" y="0"/>
    <p:text>Rachael</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5-24T17:29:24.444">
    <p:pos x="6000" y="0"/>
    <p:text>Rachael</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05-24T17:25:35.141">
    <p:pos x="6000" y="0"/>
    <p:text>William thru slide 15</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4-05-24T17:43:38.062">
    <p:pos x="6000" y="0"/>
    <p:text>William</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4-05-24T17:43:45.791">
    <p:pos x="6000" y="0"/>
    <p:text>William</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4-05-24T17:43:56.611">
    <p:pos x="6000" y="0"/>
    <p:text>William</p:text>
  </p:cm>
  <p:cm authorId="0" idx="9" dt="2024-05-24T04:14:49.642">
    <p:pos x="6000" y="100"/>
    <p:text>The selection table and pic chooses camera, this needs to be fixed in paper and slides</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4-05-24T17:44:04.137">
    <p:pos x="6000" y="0"/>
    <p:text>William</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4-05-24T04:46:08.972">
    <p:pos x="6000" y="0"/>
    <p:text>we kinda switch to vertical suddenly, dont know if that matters</p:text>
  </p:cm>
  <p:cm authorId="0" idx="12" dt="2024-05-24T04:46:08.972">
    <p:pos x="6000" y="0"/>
    <p:text>also this one may not fit on one slide...</p:text>
  </p:cm>
  <p:cm authorId="0" idx="13" dt="2024-05-24T17:44:37.240">
    <p:pos x="6000" y="100"/>
    <p:text>William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0dadbe27f0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0dadbe27f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Multiple microcontrollers were considered when initially </a:t>
            </a:r>
            <a:r>
              <a:rPr lang="en"/>
              <a:t>designing</a:t>
            </a:r>
            <a:r>
              <a:rPr lang="en"/>
              <a:t> our system. The main comparison points we had to decide on were the overall processor capabilities such as processing speed, as well as included features and peripheral support, such as WiFi and SPI. However, the main 2 factors influencing our decision were the number of IO pins available, and the cost. The ESP32 was the obvious choice here, as it has sufficient IO pins for our use case, with native support for WiFi and an extremely low price compared to the alternatives.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0dadbe27f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0dadbe27f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This is a very top level overview of our hardware block diagram we can see we will have the workstation webapp, </a:t>
            </a:r>
            <a:r>
              <a:rPr lang="en" sz="2200"/>
              <a:t>which is accessed by the users through their desktop or laptop. Then through this, they will be able to communicate to the hardware. Looking more closely, we can see that the MCU controls the main systems which consist of: navigation system, locomotion system, tool trays, and tool light controllers. On the top left we can see that the navigation system consists of an IR sensor array and ultrasonic distance sensor which send information to the MCU to then perform the motor control. In addition to that, we have the MCU receiving information from the strain gauges and RFID readers in the tool trays. This information is then used to control the lights to indicate if a tool has been properly checked out. For example, if a tool is put in the incorrect spot, a blue light will flash alerting the user of the misplacement.  </a:t>
            </a:r>
            <a:endParaRPr sz="2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0dadbe27f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0dadbe27f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rPr>
              <a:t>Looking more closely, we can see that the MCU controls the main systems which consist of: navigation system, locomotion system, tool trays, and tool light controllers. On the top left we can see that the navigation system consists of an IR sensor array and ultrasonic distance sensor which send information to the MCU to then perform the motor control. In addition to that, we have the MCU receiving information from the strain gauges and RFID readers in the tool trays. This information is then used to control the lights to indicate if a tool has been properly checked out. For example, if a tool is put in the incorrect spot, a blue light will flash alerting the user of the misplacement. Finally, the whole system is powered by a 12V battery that is able to be recharged by being plugged into a wall.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0dadbe27f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0dadbe27f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dadbe27f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0dadbe27f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main control board PCB shown here has multiple different sections, each responsible for a different portion of Wrench Monkey’s goals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1583e3826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1583e3826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Firstly shown here is the motor control section for the mobile chassis portion, which is </a:t>
            </a:r>
            <a:r>
              <a:rPr lang="en"/>
              <a:t>comprised</a:t>
            </a:r>
            <a:r>
              <a:rPr lang="en"/>
              <a:t> of an L298p Dual h-bridge to control 2 motors independently. Additionally, an array of flyback diodes and filtering capacitors is used to control the path of back EMF from each of the brushed DC motors. Thermal vias on the underside of the chip along with a heatsink are used to ensure the temperature of the chip is maintained at a safe level. Consideration was made with PCB trace thickness for the H bridge supply and Motor power traces to ensure the board was not damaged during operation. This section was based on an example schematic given in the chip’s datasheet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1583e3826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1583e3826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section shown here is </a:t>
            </a:r>
            <a:r>
              <a:rPr lang="en"/>
              <a:t>comprised</a:t>
            </a:r>
            <a:r>
              <a:rPr lang="en"/>
              <a:t> of 2 fully integrated switching regulators, for both 3.3 volt and 5 volt regulation. Filtering capacitors are applied on the input and output to clean the regulation. Each are capable of supplying up to 1 amp of current, which was more than enough for Wrench Monkey. Because switching </a:t>
            </a:r>
            <a:r>
              <a:rPr lang="en"/>
              <a:t>regulators generally do not require thermal management, l</a:t>
            </a:r>
            <a:r>
              <a:rPr lang="en"/>
              <a:t>inear regulators were not considered due to their high inefficiency, especially for large input output voltage deltas.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1583e3826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1583e3826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section shown here is the MCU used, the ESP-WROOM-32. It was chosen due to its low cost, native wireless capabilities, and large amounts of IO. All 24 available IO pins on this module were used in Wrench Monkey for each of the peripherals utilized.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1583e3826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1583e3826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Lastly, shown here are the connectors for all of the peripherals used in Wrench Monkey. The left most column is where the 5 IR sensor array connects to the ESP. The bottom row is where all of the 3 RFID sensors used connect. The rightmost column is where the ultrasonic sensor, pressure sensor, tool drawer LEDS, and </a:t>
            </a:r>
            <a:r>
              <a:rPr lang="en"/>
              <a:t>chassis motors connect.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1583e3826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1583e3826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foam, rfid, pressure sensor, led etc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0dadbe27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0dadbe27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1583e3826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1583e3826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For the navigation sensor system we used an ultrasonic sensor, RFID reader, and IR sensor array with 5 IR sensors. The ultrasonic distance sensor is used for obstacle detection. The RFID reader is used for station detection. And </a:t>
            </a:r>
            <a:r>
              <a:rPr lang="en" sz="2000"/>
              <a:t>finally, the IR sensor array is used for implementing the PID control line following.  </a:t>
            </a:r>
            <a:endParaRPr sz="2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0dadbe27f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0dadbe27f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0dadbe27f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0dadbe27f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0dadbe27f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0dadbe27f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me walk you through our software block diagram. </a:t>
            </a:r>
            <a:r>
              <a:rPr lang="en"/>
              <a:t>There are three main commands the robot can </a:t>
            </a:r>
            <a:r>
              <a:rPr lang="en"/>
              <a:t>receive</a:t>
            </a:r>
            <a:r>
              <a:rPr lang="en"/>
              <a:t>: Choose Job, Request Tool, and Change Location. For “Choose Job”, the robot checks the list of required tools and verifies their availability. If a tool is missing, it alerts the user; if available, it lights up the drawer and tool.  Once the user removes the tool it logs the data, turns off the led’s, and updates the front end and database.  This process is the same yet reversed for the </a:t>
            </a:r>
            <a:r>
              <a:rPr lang="en"/>
              <a:t>check in</a:t>
            </a:r>
            <a:r>
              <a:rPr lang="en"/>
              <a:t> tool function.  The “Request Tool” command follows the same process for a </a:t>
            </a:r>
            <a:r>
              <a:rPr lang="en"/>
              <a:t>singular</a:t>
            </a:r>
            <a:r>
              <a:rPr lang="en"/>
              <a:t> tool. The “Change Location” command moves the robot along a black line using IR sensors. Once over a station, it checks the station number with an RFID card and determines if it made it to the correct </a:t>
            </a:r>
            <a:r>
              <a:rPr lang="en"/>
              <a:t>destination</a:t>
            </a:r>
            <a:r>
              <a:rPr lang="en"/>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0dadbe27f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0dadbe27f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For the back and front end of this project, we compared the two most popular full stack development options.  </a:t>
            </a:r>
            <a:r>
              <a:rPr lang="en"/>
              <a:t>While the LAMP stack offers established documentation and community support, we opted for MERN due to its modern and rapidly growing community. MERN's scalability for large applications and high performance, coupled with rich UI libraries like React, made it a clear choice for us. The user-friendly nature of JavaScript simplified our development process </a:t>
            </a:r>
            <a:r>
              <a:rPr lang="en"/>
              <a:t>especially</a:t>
            </a:r>
            <a:r>
              <a:rPr lang="en"/>
              <a:t> since we were more familiar with its </a:t>
            </a:r>
            <a:r>
              <a:rPr lang="en"/>
              <a:t>capabilities</a:t>
            </a:r>
            <a:r>
              <a:rPr lang="en"/>
              <a:t>. Ultimately, MERN's dynamic capabilities and evolving ecosystem aligned better with our project's needs, driving our decision towards this stack.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0deeee5277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0deeee5277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steps involved in </a:t>
            </a:r>
            <a:r>
              <a:rPr lang="en"/>
              <a:t>communicating</a:t>
            </a:r>
            <a:r>
              <a:rPr lang="en"/>
              <a:t> with Wrench Monkey.  First we have our end users who interact with our system through either a desktop website interface or the mobile application.  These interfaces send and retrieve data from MongoDB Atlas, our cloud-based database service, which stores information such as tool detection, user actions, and status updates.  Node JS, running on our server, processes these requests from the end users.  </a:t>
            </a:r>
            <a:r>
              <a:rPr lang="en"/>
              <a:t>Next, Atlas and Node.js communicate with the WebSocket server. WebSocket is chosen for Wrench Monkey because it provides real-time, low-latency, bi-directional communication, which is crucial for applications requiring instant updates. Its simpler implementation and lower overhead than the MQTT Broker making it easier to manage and maintain.</a:t>
            </a:r>
            <a:r>
              <a:rPr lang="en"/>
              <a:t>  Finally the ESP32 sends and </a:t>
            </a:r>
            <a:r>
              <a:rPr lang="en"/>
              <a:t>receives</a:t>
            </a:r>
            <a:r>
              <a:rPr lang="en"/>
              <a:t> commands from the WebSocket executing the appropriate action.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0dadbe27f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0dadbe27f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are the key development technologies we used for our project. Firstly, Expo is an application that allows for efficient testing of React applications. It supports both iOS and Android platforms, enabling us to stream the React app easily. One of its standout features is the ability to update in real time as we make modifications to the code. Next, REST API serves as the communication bridge between Wrench Monkey and our server, using HTTP requests to perform operations such as retrieving, updating, and deleting data. By employing a queue-based system, we can reliably manage and send commands without the need for port forwarding. Arduino’s IDE is the program we selected for coding the ESP32 microcontroller directly. This program supports C and C++ languages, along with numerous libraries essential for communication, allowing for easier writing and debugging of code. Lastly, Figma is the collaborative design tool we used to prototype the user interfaces for desktop and mobile use. It provided a wide range of design components and dimensions, ensuring our designs would fit the users' needs.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0deeee5277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0deeee5277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Let's look at the desktop website interface for Wrench Monkey. We've added informational pages like About Us and a Manual for user guidance. To improve accessibility, we include alternative text and color changes for buttons. After going through the registration and login process you are brought to the Manager Dashboard.  </a:t>
            </a:r>
            <a:r>
              <a:rPr lang="en">
                <a:solidFill>
                  <a:schemeClr val="dk1"/>
                </a:solidFill>
              </a:rPr>
              <a:t>The website uses server side event streams to update all information displayed to the user in live time whenever the database is modified.  </a:t>
            </a:r>
            <a:r>
              <a:rPr lang="en"/>
              <a:t>While </a:t>
            </a:r>
            <a:r>
              <a:rPr lang="en"/>
              <a:t>looking at the right image we can see the page split into three sections.</a:t>
            </a:r>
            <a:r>
              <a:rPr lang="en"/>
              <a:t> The left section shows the current status of tools allowing for check-in or check-out, only updated when tools are pulled or added to the drawer. Below that is the Jobs section for checking out multiple tools at one time. The right section displays the history of tool usage, showing check-out/check-in times and responsible users. There is also a search bar making it easy to find the entry you are looking for. The middle section shows the toolbox status, including online status, current station, travel status, and features an emergency stop button for safety.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0dadbe27f0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0dadbe27f0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The mobile app interface for Wrench Monkey is very similar to the desktop version, so I'll just be highlighting the key differences. One major difference is that the login information is stored locally on the phone, allowing users to exit and reopen the app without having to log in again. Given the smaller screen size, we've designed separate pages for each section, making the information more concise. Unlike the desktop version, the mobile app does not include a Manual or About Us page.  For easy navigation, users can click the logo in the top right corner to return to the dashboard screen. Additionally, the full name of the user is displayed in the top left corner for quick identification.  Instead of using server-side event streams, the mobile app employs polling every five seconds to update information due to plugin issues in the React Native framework.  This ensures that users still receive timely updates despite the technical limitations.  Furthermore, the app is designed specifically for individual users to interact with Wrench Monkey, rather than for administrators who need to edit tool details or job details. Administrative functions remain accessible through the desktop website.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0dadbe27f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0dadbe27f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For line following system testing, we first did </a:t>
            </a:r>
            <a:r>
              <a:rPr lang="en" sz="1800"/>
              <a:t>initial tests on the H-bridge implementing PWM signals and by changing the output polarities. Later on, once the chassis was assembled, the IR sensors were calibrated so that they would accurately detect the ground. For the actual line following, bang-bang control was initially tested due its simple implementation which confirmed the functionality of the driving system along with its sensing capabilities. Next, to reduce the rigidity of the turns and heat generation by the h-bridge, we implemented PID control. The image on the right shows the initial PID control test with a left turn and the image on the right shows some line following with the full load. </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0dadbe27f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0dadbe27f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0dadbe27f0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0dadbe27f0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test the tool </a:t>
            </a:r>
            <a:r>
              <a:rPr lang="en"/>
              <a:t>detection</a:t>
            </a:r>
            <a:r>
              <a:rPr lang="en"/>
              <a:t> system, first the pressure sensors were connected to the ESP32 via a breadboard and their functionality, as well as their ability to detect tools within the foam insert created, was tested.  Next the RFID reader was connected and tested for functionality.  Finally the LEDs were added and tested, and code was written to allow the sensors and the RFID reader to each interact with a different section of the individually addressable LED strip to signify if a tool is present or not.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b26bdd2a7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eb26bdd2a7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measure and ensure compliance with our speed requirements, which are less then 250 millimeters per second, a tape measure was laid along the track Wrench Monkey followed. A stopwatch was used to measure the time it took for the entire assembly to move 24 inches. The resulting time was converted to millimeters per second.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E-stop latency, multiple repeated tests were done, also with a stop watch, to ensure that the time between the user hitting e stop and the time the robot stopped was within 1.5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tool detection, multiple repeated tests were also used to make sure both the wrenches, which are pressure sensor based, and the pliers, which are RFID based, were measured accurately and repeatedly.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eb26bdd2a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eb26bdd2a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Next, let's look at the system testing of the Wrench Monkey website. We conducted comprehensive tests to ensure the functionality and reliability of our system. Here, you can see two key aspects of our testing process. On the left, we have a screenshot of our backend server log, which shows the broadcasting status of the </a:t>
            </a:r>
            <a:r>
              <a:rPr lang="en">
                <a:solidFill>
                  <a:srgbClr val="188038"/>
                </a:solidFill>
                <a:latin typeface="Roboto Mono"/>
                <a:ea typeface="Roboto Mono"/>
                <a:cs typeface="Roboto Mono"/>
                <a:sym typeface="Roboto Mono"/>
              </a:rPr>
              <a:t>isConnected</a:t>
            </a:r>
            <a:r>
              <a:rPr lang="en">
                <a:solidFill>
                  <a:schemeClr val="dk1"/>
                </a:solidFill>
              </a:rPr>
              <a:t> event, confirming that the server is actively monitoring and updating connection statuses. On the right, you see a screenshot from Postman, where we sent a command to update the connection status. This validates that our API endpoints are functioning correctly and the server is responding appropriately to incoming requests. These tests are crucial for verifying that our system maintains real-time communication between the end users and the ESP32 device.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eb26bdd2a7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eb26bdd2a7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 are some of the difficulties we faced during the, starting with our motor controller H bridge. The biggest problem was in our first iteration PCB. The logic voltage supply and motor voltage supply, meaning 12 volts was fed to a pin that, per, the datasheet, should be given no more than 7. Needless to say, the chip was instantly destroyed. This unfortunately required a new PCB to be ordered as it could not be easily fixed. Additionally, the second iteration of our PCB had a problem where the motor would not turn on, and even destroyed one of our ESP32 modules after being connected for around a minute. This was due to the current sense pin of the h bridge actually being the return path for the load, as opposed to the ground connections of the chip. Fortunately, this was easily fixable by connecting the sense pins to ground.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Lastly, during our initial chassis testing, the chip reached well over 200 degrees fahrenheit, even with the thermal vias implemented. This lead to us adding a heatsink to the chip alongside a fan to dissipate heat and prevent the chip from overheating.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1583e38261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1583e3826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 functions had to be made, like compare…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Issues with continuous read, buffer 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all modules arent initialized in code, uninitialized modules cannibalize SPI bus, preventing the initialized modules from working properly…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0dadbe27f0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0dadbe27f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budget and financing, we kept track of all the expenses for the Wrench Monkey project. The chart on this slide shows the individual items, quantity, unit cost, and total cost for each item </a:t>
            </a:r>
            <a:r>
              <a:rPr lang="en">
                <a:solidFill>
                  <a:schemeClr val="dk1"/>
                </a:solidFill>
              </a:rPr>
              <a:t>we bought</a:t>
            </a:r>
            <a:r>
              <a:rPr lang="en"/>
              <a:t>. Fortunately, some parts came in packages with more than one of the needed amount, which helped lower the overall cost per part. The chart is up to date with everything we've bought </a:t>
            </a:r>
            <a:r>
              <a:rPr lang="en"/>
              <a:t>thus far</a:t>
            </a:r>
            <a:r>
              <a:rPr lang="en"/>
              <a:t> leaving the grand total of our expenses to be 291 dollars, which is UNDER our original estimated budget by about 84$.</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0dadbe27f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0dadbe27f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0dadbe27f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0dadbe27f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problems could have been solved earlier with more involved prototyping…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0dadbe27f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0dadbe27f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table shown here displays the engineering specifications for the Wrench Monkey.  For our demo, we plan to show the highlighted requirements, which are the maximum speed, which is determined due to workplace safety standards, the maximum latency from when the emergency stop button is used to when the robot stops, and the minimum accuracy of the tool detection system.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0dadbe27f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0dadbe27f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deciding what motor type to use, heavy emphasis was put on the torque output capabilities and RPM of the motor itself. The high weight of the project, coupled with the need to move relatively quickly, meant that a balance between output torque and RPM needed to be made.</a:t>
            </a:r>
            <a:endParaRPr/>
          </a:p>
          <a:p>
            <a:pPr indent="0" lvl="0" marL="0" rtl="0" algn="l">
              <a:spcBef>
                <a:spcPts val="0"/>
              </a:spcBef>
              <a:spcAft>
                <a:spcPts val="0"/>
              </a:spcAft>
              <a:buNone/>
            </a:pPr>
            <a:r>
              <a:rPr lang="en"/>
              <a:t>This requirement excluded brushed and brushless DC motors from our selection, as the RPM of these motors is too high, while the torque is too low. Additionally, due to the budget and complexity-conscious nature of our project, stepper motors were excluded due to the lower RPM and need for additional control circuitry to operate.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left servo motors as our selection for use in the project. Specifically, the CQRobot CQR37D with an output RPM of 40 and output torque of 70kg*cm. The high RPM and high torque made this motor perfect for our use case. The available documentation from the manufacturer’s website also makes integration extremely simple as there is no need to guess or experiment what each wire does or how to connect it properly.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0dadbe27f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0dadbe27f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Multiple tool detection methods were considered in our design. The main factors focused on were the price, size, and complexity to integrate. For our rudimentary tool detection, a simple resistive strain gauge is used, as it is small, cheap, and accurate enough for the purpose of binary tool detection. For the more complex tool detection, which can determine if a given tool is correctly placed in the right location, a HiLetGo RC522-based RFID reader is used. This will be in conjunction with programmed RFID tags attached to the tools to identify each to the system.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0dadbe27f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0dadbe27f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deciding what battery type to use, the biggest factor was the price and capacity. A low weight was </a:t>
            </a:r>
            <a:r>
              <a:rPr lang="en"/>
              <a:t>desirable</a:t>
            </a:r>
            <a:r>
              <a:rPr lang="en"/>
              <a:t> to reduce power consumption from the motors as well as keep the overall system weight down, but this came at a higher price. Additionally, a sufficiently high capacity was also needed, as to allow the system to operate for multiple hours between recharging. This lead to us selecting lead acid batteries over the other chemistries available, as these types are known for low cost, relatively small size, and sufficient energy density for use in our project.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dadbe27f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0dadbe27f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method of line detection, which is integral to the functionality of our project, we opted to use common, low cost infrared sensors. These low cost, simple sensors make integrating a line following functionality simple by using between 2 and 5 individual sensors, and employing corrective control algorithms to ensure </a:t>
            </a:r>
            <a:r>
              <a:rPr lang="en"/>
              <a:t>the</a:t>
            </a:r>
            <a:r>
              <a:rPr lang="en"/>
              <a:t> system stays on track. Cameras and color sensors were considered, however these solutions either used too many IO pins, or required too much processor overhead for line recognition, such as in the case with the camera. With this, we ended up using a 5 sensor IR array from OSOYOO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0dadbe27f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0dadbe27f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choice of chassis base material was fairly straightforward. Even though carbon fiber and aluminum are very strong materials, their high price and difficulty to machine made them unsuitable for our project. Ultimately, wood was chosen due to its high </a:t>
            </a:r>
            <a:r>
              <a:rPr lang="en"/>
              <a:t>availability</a:t>
            </a:r>
            <a:r>
              <a:rPr lang="en"/>
              <a:t>, low cost, and ease of machining compared to plastic. More specifically, plywood was chosen due to its higher strength and density over oriented strand board, despite being slightly more expensive.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9.xml"/><Relationship Id="rId4" Type="http://schemas.openxmlformats.org/officeDocument/2006/relationships/image" Target="../media/image12.png"/><Relationship Id="rId5"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10.xml"/><Relationship Id="rId4" Type="http://schemas.openxmlformats.org/officeDocument/2006/relationships/image" Target="../media/image34.png"/><Relationship Id="rId5" Type="http://schemas.openxmlformats.org/officeDocument/2006/relationships/image" Target="../media/image4.png"/><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11.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2.xml"/><Relationship Id="rId4" Type="http://schemas.openxmlformats.org/officeDocument/2006/relationships/image" Target="../media/image4.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3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1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14.xml"/><Relationship Id="rId4" Type="http://schemas.openxmlformats.org/officeDocument/2006/relationships/image" Target="../media/image4.png"/><Relationship Id="rId5"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comments" Target="../comments/comment15.xml"/><Relationship Id="rId4" Type="http://schemas.openxmlformats.org/officeDocument/2006/relationships/image" Target="../media/image49.jpg"/><Relationship Id="rId5"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comments" Target="../comments/comment16.xml"/><Relationship Id="rId4" Type="http://schemas.openxmlformats.org/officeDocument/2006/relationships/image" Target="../media/image49.jpg"/><Relationship Id="rId11" Type="http://schemas.openxmlformats.org/officeDocument/2006/relationships/image" Target="../media/image30.png"/><Relationship Id="rId10" Type="http://schemas.openxmlformats.org/officeDocument/2006/relationships/image" Target="../media/image35.png"/><Relationship Id="rId12" Type="http://schemas.openxmlformats.org/officeDocument/2006/relationships/image" Target="../media/image24.png"/><Relationship Id="rId9"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9.jp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17.xml"/><Relationship Id="rId4" Type="http://schemas.openxmlformats.org/officeDocument/2006/relationships/image" Target="../media/image49.jp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18.xml"/><Relationship Id="rId4" Type="http://schemas.openxmlformats.org/officeDocument/2006/relationships/image" Target="../media/image49.jpg"/><Relationship Id="rId5" Type="http://schemas.openxmlformats.org/officeDocument/2006/relationships/image" Target="../media/image36.png"/><Relationship Id="rId6"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9.jpg"/><Relationship Id="rId4" Type="http://schemas.openxmlformats.org/officeDocument/2006/relationships/image" Target="../media/image46.jpg"/><Relationship Id="rId5" Type="http://schemas.openxmlformats.org/officeDocument/2006/relationships/image" Target="../media/image45.jpg"/><Relationship Id="rId6" Type="http://schemas.openxmlformats.org/officeDocument/2006/relationships/image" Target="../media/image50.jpg"/><Relationship Id="rId7" Type="http://schemas.openxmlformats.org/officeDocument/2006/relationships/image" Target="../media/image43.jpg"/><Relationship Id="rId8"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comments" Target="../comments/comment19.xml"/><Relationship Id="rId4" Type="http://schemas.openxmlformats.org/officeDocument/2006/relationships/image" Target="../media/image4.png"/><Relationship Id="rId5" Type="http://schemas.openxmlformats.org/officeDocument/2006/relationships/image" Target="../media/image55.png"/><Relationship Id="rId6"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2.xml"/><Relationship Id="rId4" Type="http://schemas.openxmlformats.org/officeDocument/2006/relationships/image" Target="../media/image8.png"/><Relationship Id="rId5" Type="http://schemas.openxmlformats.org/officeDocument/2006/relationships/image" Target="../media/image3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20.xml"/><Relationship Id="rId4" Type="http://schemas.openxmlformats.org/officeDocument/2006/relationships/image" Target="../media/image37.jpg"/><Relationship Id="rId5"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jp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9.jpg"/><Relationship Id="rId4" Type="http://schemas.openxmlformats.org/officeDocument/2006/relationships/image" Target="../media/image42.png"/><Relationship Id="rId5"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comments" Target="../comments/comment21.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comments" Target="../comments/comment22.xml"/><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comments" Target="../comments/comment23.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3.xml"/><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4.xml"/><Relationship Id="rId4" Type="http://schemas.openxmlformats.org/officeDocument/2006/relationships/image" Target="../media/image38.jpg"/><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comments" Target="../comments/comment5.xml"/><Relationship Id="rId4" Type="http://schemas.openxmlformats.org/officeDocument/2006/relationships/image" Target="../media/image14.png"/><Relationship Id="rId5"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6.xml"/><Relationship Id="rId4" Type="http://schemas.openxmlformats.org/officeDocument/2006/relationships/image" Target="../media/image3.jp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7.xml"/><Relationship Id="rId4" Type="http://schemas.openxmlformats.org/officeDocument/2006/relationships/image" Target="../media/image6.png"/><Relationship Id="rId5"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8.xml"/><Relationship Id="rId4" Type="http://schemas.openxmlformats.org/officeDocument/2006/relationships/image" Target="../media/image1.png"/><Relationship Id="rId5"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900463" y="372450"/>
            <a:ext cx="4729500" cy="99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200"/>
              <a:t>Wrench Monkey</a:t>
            </a:r>
            <a:endParaRPr sz="4200"/>
          </a:p>
        </p:txBody>
      </p:sp>
      <p:sp>
        <p:nvSpPr>
          <p:cNvPr id="135" name="Google Shape;135;p13"/>
          <p:cNvSpPr txBox="1"/>
          <p:nvPr>
            <p:ph idx="1" type="subTitle"/>
          </p:nvPr>
        </p:nvSpPr>
        <p:spPr>
          <a:xfrm>
            <a:off x="756750" y="3169400"/>
            <a:ext cx="3470700" cy="1207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Group 9:</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Matthew Crespo - EE</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Matthew Trump - CpE</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Rachael Sak - EE</a:t>
            </a:r>
            <a:endParaRPr sz="1800">
              <a:latin typeface="Montserrat"/>
              <a:ea typeface="Montserrat"/>
              <a:cs typeface="Montserrat"/>
              <a:sym typeface="Montserrat"/>
            </a:endParaRPr>
          </a:p>
          <a:p>
            <a:pPr indent="0" lvl="0" marL="0" rtl="0" algn="l">
              <a:lnSpc>
                <a:spcPct val="80000"/>
              </a:lnSpc>
              <a:spcBef>
                <a:spcPts val="0"/>
              </a:spcBef>
              <a:spcAft>
                <a:spcPts val="0"/>
              </a:spcAft>
              <a:buSzPts val="440"/>
              <a:buNone/>
            </a:pPr>
            <a:r>
              <a:rPr lang="en" sz="1800">
                <a:latin typeface="Montserrat"/>
                <a:ea typeface="Montserrat"/>
                <a:cs typeface="Montserrat"/>
                <a:sym typeface="Montserrat"/>
              </a:rPr>
              <a:t>William Wandelt - EE</a:t>
            </a:r>
            <a:endParaRPr sz="1800">
              <a:latin typeface="Montserrat"/>
              <a:ea typeface="Montserrat"/>
              <a:cs typeface="Montserrat"/>
              <a:sym typeface="Montserrat"/>
            </a:endParaRPr>
          </a:p>
        </p:txBody>
      </p:sp>
      <p:pic>
        <p:nvPicPr>
          <p:cNvPr id="136" name="Google Shape;136;p13"/>
          <p:cNvPicPr preferRelativeResize="0"/>
          <p:nvPr/>
        </p:nvPicPr>
        <p:blipFill>
          <a:blip r:embed="rId3">
            <a:alphaModFix/>
          </a:blip>
          <a:stretch>
            <a:fillRect/>
          </a:stretch>
        </p:blipFill>
        <p:spPr>
          <a:xfrm>
            <a:off x="4724150" y="1197675"/>
            <a:ext cx="3082150" cy="3027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 Comparison and Selection</a:t>
            </a:r>
            <a:endParaRPr/>
          </a:p>
        </p:txBody>
      </p:sp>
      <p:graphicFrame>
        <p:nvGraphicFramePr>
          <p:cNvPr id="218" name="Google Shape;218;p22"/>
          <p:cNvGraphicFramePr/>
          <p:nvPr/>
        </p:nvGraphicFramePr>
        <p:xfrm>
          <a:off x="2981575" y="1738200"/>
          <a:ext cx="3000000" cy="3000000"/>
        </p:xfrm>
        <a:graphic>
          <a:graphicData uri="http://schemas.openxmlformats.org/drawingml/2006/table">
            <a:tbl>
              <a:tblPr>
                <a:noFill/>
                <a:tableStyleId>{46B97431-3D1F-489F-9FCC-F1729E054DC5}</a:tableStyleId>
              </a:tblPr>
              <a:tblGrid>
                <a:gridCol w="1543050"/>
                <a:gridCol w="1200150"/>
                <a:gridCol w="1371600"/>
                <a:gridCol w="1371600"/>
              </a:tblGrid>
              <a:tr h="12700">
                <a:tc>
                  <a:txBody>
                    <a:bodyPr/>
                    <a:lstStyle/>
                    <a:p>
                      <a:pPr indent="0" lvl="0" marL="0" rtl="0" algn="l">
                        <a:spcBef>
                          <a:spcPts val="0"/>
                        </a:spcBef>
                        <a:spcAft>
                          <a:spcPts val="0"/>
                        </a:spcAft>
                        <a:buNone/>
                      </a:pPr>
                      <a:r>
                        <a:rPr lang="en" sz="1200"/>
                        <a:t>Microcontroller/ Single-Board Comp.</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l">
                        <a:spcBef>
                          <a:spcPts val="0"/>
                        </a:spcBef>
                        <a:spcAft>
                          <a:spcPts val="0"/>
                        </a:spcAft>
                        <a:buNone/>
                      </a:pPr>
                      <a:r>
                        <a:rPr lang="en" sz="1200"/>
                        <a:t>ESP-32S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l">
                        <a:spcBef>
                          <a:spcPts val="0"/>
                        </a:spcBef>
                        <a:spcAft>
                          <a:spcPts val="0"/>
                        </a:spcAft>
                        <a:buNone/>
                      </a:pPr>
                      <a:r>
                        <a:rPr lang="en" sz="1200"/>
                        <a:t>Raspberry Pi 4 Model B</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l">
                        <a:spcBef>
                          <a:spcPts val="0"/>
                        </a:spcBef>
                        <a:spcAft>
                          <a:spcPts val="0"/>
                        </a:spcAft>
                        <a:buNone/>
                      </a:pPr>
                      <a:r>
                        <a:rPr lang="en" sz="1200"/>
                        <a:t>Arduino Uno R4 WiFi</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r>
              <a:tr h="12700">
                <a:tc>
                  <a:txBody>
                    <a:bodyPr/>
                    <a:lstStyle/>
                    <a:p>
                      <a:pPr indent="0" lvl="0" marL="0" rtl="0" algn="l">
                        <a:spcBef>
                          <a:spcPts val="0"/>
                        </a:spcBef>
                        <a:spcAft>
                          <a:spcPts val="0"/>
                        </a:spcAft>
                        <a:buNone/>
                      </a:pPr>
                      <a:r>
                        <a:rPr lang="en" sz="1200">
                          <a:solidFill>
                            <a:schemeClr val="lt1"/>
                          </a:solidFill>
                        </a:rPr>
                        <a:t>GPIO Pins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32</a:t>
                      </a:r>
                      <a:endParaRPr sz="1200">
                        <a:solidFill>
                          <a:schemeClr val="dk1"/>
                        </a:solidFill>
                        <a:highlight>
                          <a:srgbClr val="FFFF00"/>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40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Serial Communication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I2C, I2S, SPI, UART</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UART, SPI, I2C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UART, I2C, SPI, CAN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Connectivity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Wi-Fi, Bluetooth Classic, BLE</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Wi-Fi Dual Band, Bluetooth Classic, BLE, Ethernet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Wi-Fi, Bluetooth Classic, BLE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Cost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6.00 USD</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lt1"/>
                          </a:solidFill>
                        </a:rPr>
                        <a:t>75.00 USD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27.50 USD</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219" name="Google Shape;219;p22"/>
          <p:cNvPicPr preferRelativeResize="0"/>
          <p:nvPr/>
        </p:nvPicPr>
        <p:blipFill rotWithShape="1">
          <a:blip r:embed="rId4">
            <a:alphaModFix/>
          </a:blip>
          <a:srcRect b="13141" l="22744" r="31075" t="22058"/>
          <a:stretch/>
        </p:blipFill>
        <p:spPr>
          <a:xfrm rot="-5400000">
            <a:off x="-390525" y="1888800"/>
            <a:ext cx="3352800" cy="2190900"/>
          </a:xfrm>
          <a:prstGeom prst="roundRect">
            <a:avLst>
              <a:gd fmla="val 16667" name="adj"/>
            </a:avLst>
          </a:prstGeom>
          <a:noFill/>
          <a:ln>
            <a:noFill/>
          </a:ln>
        </p:spPr>
      </p:pic>
      <p:pic>
        <p:nvPicPr>
          <p:cNvPr id="220" name="Google Shape;220;p22"/>
          <p:cNvPicPr preferRelativeResize="0"/>
          <p:nvPr/>
        </p:nvPicPr>
        <p:blipFill>
          <a:blip r:embed="rId5">
            <a:alphaModFix/>
          </a:blip>
          <a:stretch>
            <a:fillRect/>
          </a:stretch>
        </p:blipFill>
        <p:spPr>
          <a:xfrm>
            <a:off x="8001000" y="137160"/>
            <a:ext cx="1010400" cy="1010400"/>
          </a:xfrm>
          <a:prstGeom prst="ellipse">
            <a:avLst/>
          </a:prstGeom>
          <a:noFill/>
          <a:ln>
            <a:noFill/>
          </a:ln>
        </p:spPr>
      </p:pic>
      <p:sp>
        <p:nvSpPr>
          <p:cNvPr id="221" name="Google Shape;221;p22"/>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Block Diagram (Users)</a:t>
            </a:r>
            <a:endParaRPr/>
          </a:p>
        </p:txBody>
      </p:sp>
      <p:pic>
        <p:nvPicPr>
          <p:cNvPr id="227" name="Google Shape;227;p23"/>
          <p:cNvPicPr preferRelativeResize="0"/>
          <p:nvPr/>
        </p:nvPicPr>
        <p:blipFill rotWithShape="1">
          <a:blip r:embed="rId4">
            <a:alphaModFix/>
          </a:blip>
          <a:srcRect b="64921" l="10926" r="21460" t="5899"/>
          <a:stretch/>
        </p:blipFill>
        <p:spPr>
          <a:xfrm>
            <a:off x="733900" y="1590150"/>
            <a:ext cx="6333300" cy="2577000"/>
          </a:xfrm>
          <a:prstGeom prst="roundRect">
            <a:avLst>
              <a:gd fmla="val 16667" name="adj"/>
            </a:avLst>
          </a:prstGeom>
          <a:noFill/>
          <a:ln>
            <a:noFill/>
          </a:ln>
        </p:spPr>
      </p:pic>
      <p:pic>
        <p:nvPicPr>
          <p:cNvPr id="228" name="Google Shape;228;p23"/>
          <p:cNvPicPr preferRelativeResize="0"/>
          <p:nvPr/>
        </p:nvPicPr>
        <p:blipFill>
          <a:blip r:embed="rId5">
            <a:alphaModFix/>
          </a:blip>
          <a:stretch>
            <a:fillRect/>
          </a:stretch>
        </p:blipFill>
        <p:spPr>
          <a:xfrm>
            <a:off x="8001000" y="137160"/>
            <a:ext cx="1005900" cy="1005900"/>
          </a:xfrm>
          <a:prstGeom prst="ellipse">
            <a:avLst/>
          </a:prstGeom>
          <a:noFill/>
          <a:ln>
            <a:noFill/>
          </a:ln>
        </p:spPr>
      </p:pic>
      <p:sp>
        <p:nvSpPr>
          <p:cNvPr id="229" name="Google Shape;229;p23"/>
          <p:cNvSpPr txBox="1"/>
          <p:nvPr/>
        </p:nvSpPr>
        <p:spPr>
          <a:xfrm>
            <a:off x="7772400" y="1160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 (EE)</a:t>
            </a:r>
            <a:endParaRPr sz="1000">
              <a:solidFill>
                <a:schemeClr val="lt1"/>
              </a:solidFill>
              <a:latin typeface="Lato"/>
              <a:ea typeface="Lato"/>
              <a:cs typeface="Lato"/>
              <a:sym typeface="Lato"/>
            </a:endParaRPr>
          </a:p>
        </p:txBody>
      </p:sp>
      <p:pic>
        <p:nvPicPr>
          <p:cNvPr id="230" name="Google Shape;230;p23"/>
          <p:cNvPicPr preferRelativeResize="0"/>
          <p:nvPr/>
        </p:nvPicPr>
        <p:blipFill rotWithShape="1">
          <a:blip r:embed="rId6">
            <a:alphaModFix/>
          </a:blip>
          <a:srcRect b="1475" l="3471" r="3462" t="1465"/>
          <a:stretch/>
        </p:blipFill>
        <p:spPr>
          <a:xfrm>
            <a:off x="7409400" y="1501050"/>
            <a:ext cx="1391700" cy="2755200"/>
          </a:xfrm>
          <a:prstGeom prst="roundRect">
            <a:avLst>
              <a:gd fmla="val 16667"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4"/>
          <p:cNvSpPr txBox="1"/>
          <p:nvPr>
            <p:ph type="title"/>
          </p:nvPr>
        </p:nvSpPr>
        <p:spPr>
          <a:xfrm>
            <a:off x="1298448"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Block Diagram (System)</a:t>
            </a:r>
            <a:endParaRPr/>
          </a:p>
        </p:txBody>
      </p:sp>
      <p:pic>
        <p:nvPicPr>
          <p:cNvPr id="236" name="Google Shape;236;p24"/>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237" name="Google Shape;237;p24"/>
          <p:cNvSpPr txBox="1"/>
          <p:nvPr/>
        </p:nvSpPr>
        <p:spPr>
          <a:xfrm>
            <a:off x="7772400" y="1160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 (EE)</a:t>
            </a:r>
            <a:endParaRPr sz="1000">
              <a:solidFill>
                <a:schemeClr val="lt1"/>
              </a:solidFill>
              <a:latin typeface="Lato"/>
              <a:ea typeface="Lato"/>
              <a:cs typeface="Lato"/>
              <a:sym typeface="Lato"/>
            </a:endParaRPr>
          </a:p>
        </p:txBody>
      </p:sp>
      <p:pic>
        <p:nvPicPr>
          <p:cNvPr id="238" name="Google Shape;238;p24"/>
          <p:cNvPicPr preferRelativeResize="0"/>
          <p:nvPr/>
        </p:nvPicPr>
        <p:blipFill rotWithShape="1">
          <a:blip r:embed="rId5">
            <a:alphaModFix/>
          </a:blip>
          <a:srcRect b="1475" l="3471" r="3462" t="1465"/>
          <a:stretch/>
        </p:blipFill>
        <p:spPr>
          <a:xfrm>
            <a:off x="7406640" y="1501050"/>
            <a:ext cx="1391700" cy="2755200"/>
          </a:xfrm>
          <a:prstGeom prst="roundRect">
            <a:avLst>
              <a:gd fmla="val 16667" name="adj"/>
            </a:avLst>
          </a:prstGeom>
          <a:noFill/>
          <a:ln>
            <a:noFill/>
          </a:ln>
        </p:spPr>
      </p:pic>
      <p:pic>
        <p:nvPicPr>
          <p:cNvPr id="239" name="Google Shape;239;p24"/>
          <p:cNvPicPr preferRelativeResize="0"/>
          <p:nvPr/>
        </p:nvPicPr>
        <p:blipFill>
          <a:blip r:embed="rId6">
            <a:alphaModFix/>
          </a:blip>
          <a:stretch>
            <a:fillRect/>
          </a:stretch>
        </p:blipFill>
        <p:spPr>
          <a:xfrm>
            <a:off x="731520" y="1188720"/>
            <a:ext cx="6336900" cy="353100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Schematic</a:t>
            </a:r>
            <a:endParaRPr/>
          </a:p>
        </p:txBody>
      </p:sp>
      <p:sp>
        <p:nvSpPr>
          <p:cNvPr id="245" name="Google Shape;245;p2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6" name="Google Shape;246;p25"/>
          <p:cNvPicPr preferRelativeResize="0"/>
          <p:nvPr/>
        </p:nvPicPr>
        <p:blipFill>
          <a:blip r:embed="rId4">
            <a:alphaModFix/>
          </a:blip>
          <a:stretch>
            <a:fillRect/>
          </a:stretch>
        </p:blipFill>
        <p:spPr>
          <a:xfrm>
            <a:off x="8001000" y="137160"/>
            <a:ext cx="1005900" cy="1005900"/>
          </a:xfrm>
          <a:prstGeom prst="ellipse">
            <a:avLst/>
          </a:prstGeom>
          <a:noFill/>
          <a:ln>
            <a:noFill/>
          </a:ln>
        </p:spPr>
      </p:pic>
      <p:pic>
        <p:nvPicPr>
          <p:cNvPr id="247" name="Google Shape;247;p25"/>
          <p:cNvPicPr preferRelativeResize="0"/>
          <p:nvPr/>
        </p:nvPicPr>
        <p:blipFill>
          <a:blip r:embed="rId5">
            <a:alphaModFix/>
          </a:blip>
          <a:stretch>
            <a:fillRect/>
          </a:stretch>
        </p:blipFill>
        <p:spPr>
          <a:xfrm>
            <a:off x="250100" y="1373025"/>
            <a:ext cx="8486175" cy="3509650"/>
          </a:xfrm>
          <a:prstGeom prst="rect">
            <a:avLst/>
          </a:prstGeom>
          <a:noFill/>
          <a:ln>
            <a:noFill/>
          </a:ln>
        </p:spPr>
      </p:pic>
      <p:sp>
        <p:nvSpPr>
          <p:cNvPr id="248" name="Google Shape;248;p25"/>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a:t>
            </a:r>
            <a:r>
              <a:rPr lang="en" sz="1000">
                <a:solidFill>
                  <a:schemeClr val="lt1"/>
                </a:solidFill>
                <a:latin typeface="Lato"/>
                <a:ea typeface="Lato"/>
                <a:cs typeface="Lato"/>
                <a:sym typeface="Lato"/>
              </a:rPr>
              <a:t> (EE)</a:t>
            </a:r>
            <a:endParaRPr sz="1000">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PCB</a:t>
            </a:r>
            <a:endParaRPr/>
          </a:p>
        </p:txBody>
      </p:sp>
      <p:pic>
        <p:nvPicPr>
          <p:cNvPr id="254" name="Google Shape;254;p26"/>
          <p:cNvPicPr preferRelativeResize="0"/>
          <p:nvPr/>
        </p:nvPicPr>
        <p:blipFill>
          <a:blip r:embed="rId3">
            <a:alphaModFix/>
          </a:blip>
          <a:stretch>
            <a:fillRect/>
          </a:stretch>
        </p:blipFill>
        <p:spPr>
          <a:xfrm>
            <a:off x="8001000" y="137160"/>
            <a:ext cx="1010400" cy="1010400"/>
          </a:xfrm>
          <a:prstGeom prst="ellipse">
            <a:avLst/>
          </a:prstGeom>
          <a:noFill/>
          <a:ln>
            <a:noFill/>
          </a:ln>
        </p:spPr>
      </p:pic>
      <p:sp>
        <p:nvSpPr>
          <p:cNvPr id="255" name="Google Shape;255;p26"/>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sp>
        <p:nvSpPr>
          <p:cNvPr id="256" name="Google Shape;256;p26"/>
          <p:cNvSpPr txBox="1"/>
          <p:nvPr/>
        </p:nvSpPr>
        <p:spPr>
          <a:xfrm>
            <a:off x="5642975" y="1587425"/>
            <a:ext cx="3207600" cy="306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Lato"/>
                <a:ea typeface="Lato"/>
                <a:cs typeface="Lato"/>
                <a:sym typeface="Lato"/>
              </a:rPr>
              <a:t>Main PCB has multiple sections</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0" lvl="0" marL="914400" rtl="0" algn="l">
              <a:spcBef>
                <a:spcPts val="0"/>
              </a:spcBef>
              <a:spcAft>
                <a:spcPts val="0"/>
              </a:spcAft>
              <a:buNone/>
            </a:pPr>
            <a:r>
              <a:t/>
            </a:r>
            <a:endParaRPr sz="1300">
              <a:solidFill>
                <a:schemeClr val="lt1"/>
              </a:solidFill>
              <a:latin typeface="Lato"/>
              <a:ea typeface="Lato"/>
              <a:cs typeface="Lato"/>
              <a:sym typeface="Lato"/>
            </a:endParaRPr>
          </a:p>
        </p:txBody>
      </p:sp>
      <p:pic>
        <p:nvPicPr>
          <p:cNvPr id="257" name="Google Shape;257;p26"/>
          <p:cNvPicPr preferRelativeResize="0"/>
          <p:nvPr/>
        </p:nvPicPr>
        <p:blipFill>
          <a:blip r:embed="rId4">
            <a:alphaModFix/>
          </a:blip>
          <a:stretch>
            <a:fillRect/>
          </a:stretch>
        </p:blipFill>
        <p:spPr>
          <a:xfrm>
            <a:off x="647125" y="1117325"/>
            <a:ext cx="4836900" cy="35307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PCB</a:t>
            </a:r>
            <a:endParaRPr/>
          </a:p>
        </p:txBody>
      </p:sp>
      <p:pic>
        <p:nvPicPr>
          <p:cNvPr id="263" name="Google Shape;263;p27"/>
          <p:cNvPicPr preferRelativeResize="0"/>
          <p:nvPr/>
        </p:nvPicPr>
        <p:blipFill>
          <a:blip r:embed="rId3">
            <a:alphaModFix/>
          </a:blip>
          <a:stretch>
            <a:fillRect/>
          </a:stretch>
        </p:blipFill>
        <p:spPr>
          <a:xfrm>
            <a:off x="8001000" y="137160"/>
            <a:ext cx="1010400" cy="1010400"/>
          </a:xfrm>
          <a:prstGeom prst="ellipse">
            <a:avLst/>
          </a:prstGeom>
          <a:noFill/>
          <a:ln>
            <a:noFill/>
          </a:ln>
        </p:spPr>
      </p:pic>
      <p:sp>
        <p:nvSpPr>
          <p:cNvPr id="264" name="Google Shape;264;p27"/>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sp>
        <p:nvSpPr>
          <p:cNvPr id="265" name="Google Shape;265;p27"/>
          <p:cNvSpPr txBox="1"/>
          <p:nvPr/>
        </p:nvSpPr>
        <p:spPr>
          <a:xfrm>
            <a:off x="5642975" y="1587425"/>
            <a:ext cx="3207600" cy="306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Lato"/>
                <a:ea typeface="Lato"/>
                <a:cs typeface="Lato"/>
                <a:sym typeface="Lato"/>
              </a:rPr>
              <a:t>Main PCB has multiple sections</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Motor Control</a:t>
            </a:r>
            <a:endParaRPr sz="1300">
              <a:solidFill>
                <a:schemeClr val="lt1"/>
              </a:solidFill>
              <a:latin typeface="Lato"/>
              <a:ea typeface="Lato"/>
              <a:cs typeface="Lato"/>
              <a:sym typeface="Lato"/>
            </a:endParaRPr>
          </a:p>
        </p:txBody>
      </p:sp>
      <p:pic>
        <p:nvPicPr>
          <p:cNvPr id="266" name="Google Shape;266;p27"/>
          <p:cNvPicPr preferRelativeResize="0"/>
          <p:nvPr/>
        </p:nvPicPr>
        <p:blipFill>
          <a:blip r:embed="rId4">
            <a:alphaModFix/>
          </a:blip>
          <a:stretch>
            <a:fillRect/>
          </a:stretch>
        </p:blipFill>
        <p:spPr>
          <a:xfrm>
            <a:off x="649224" y="1117175"/>
            <a:ext cx="4836900" cy="3530700"/>
          </a:xfrm>
          <a:prstGeom prst="round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PCB</a:t>
            </a:r>
            <a:endParaRPr/>
          </a:p>
        </p:txBody>
      </p:sp>
      <p:pic>
        <p:nvPicPr>
          <p:cNvPr id="272" name="Google Shape;272;p28"/>
          <p:cNvPicPr preferRelativeResize="0"/>
          <p:nvPr/>
        </p:nvPicPr>
        <p:blipFill>
          <a:blip r:embed="rId3">
            <a:alphaModFix/>
          </a:blip>
          <a:stretch>
            <a:fillRect/>
          </a:stretch>
        </p:blipFill>
        <p:spPr>
          <a:xfrm>
            <a:off x="8001000" y="137160"/>
            <a:ext cx="1010400" cy="1010400"/>
          </a:xfrm>
          <a:prstGeom prst="ellipse">
            <a:avLst/>
          </a:prstGeom>
          <a:noFill/>
          <a:ln>
            <a:noFill/>
          </a:ln>
        </p:spPr>
      </p:pic>
      <p:sp>
        <p:nvSpPr>
          <p:cNvPr id="273" name="Google Shape;273;p28"/>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sp>
        <p:nvSpPr>
          <p:cNvPr id="274" name="Google Shape;274;p28"/>
          <p:cNvSpPr txBox="1"/>
          <p:nvPr/>
        </p:nvSpPr>
        <p:spPr>
          <a:xfrm>
            <a:off x="5642975" y="1587425"/>
            <a:ext cx="3207600" cy="306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Lato"/>
                <a:ea typeface="Lato"/>
                <a:cs typeface="Lato"/>
                <a:sym typeface="Lato"/>
              </a:rPr>
              <a:t>Main PCB has multiple sections</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Motor Control</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Power Regulation/Distribution</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p:txBody>
      </p:sp>
      <p:pic>
        <p:nvPicPr>
          <p:cNvPr id="275" name="Google Shape;275;p28"/>
          <p:cNvPicPr preferRelativeResize="0"/>
          <p:nvPr/>
        </p:nvPicPr>
        <p:blipFill>
          <a:blip r:embed="rId4">
            <a:alphaModFix/>
          </a:blip>
          <a:stretch>
            <a:fillRect/>
          </a:stretch>
        </p:blipFill>
        <p:spPr>
          <a:xfrm>
            <a:off x="649224" y="1115568"/>
            <a:ext cx="4836900" cy="3530700"/>
          </a:xfrm>
          <a:prstGeom prst="roundRect">
            <a:avLst>
              <a:gd fmla="val 166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PCB</a:t>
            </a:r>
            <a:endParaRPr/>
          </a:p>
        </p:txBody>
      </p:sp>
      <p:pic>
        <p:nvPicPr>
          <p:cNvPr id="281" name="Google Shape;281;p29"/>
          <p:cNvPicPr preferRelativeResize="0"/>
          <p:nvPr/>
        </p:nvPicPr>
        <p:blipFill>
          <a:blip r:embed="rId3">
            <a:alphaModFix/>
          </a:blip>
          <a:stretch>
            <a:fillRect/>
          </a:stretch>
        </p:blipFill>
        <p:spPr>
          <a:xfrm>
            <a:off x="8001000" y="137160"/>
            <a:ext cx="1010400" cy="1010400"/>
          </a:xfrm>
          <a:prstGeom prst="ellipse">
            <a:avLst/>
          </a:prstGeom>
          <a:noFill/>
          <a:ln>
            <a:noFill/>
          </a:ln>
        </p:spPr>
      </p:pic>
      <p:sp>
        <p:nvSpPr>
          <p:cNvPr id="282" name="Google Shape;282;p29"/>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pic>
        <p:nvPicPr>
          <p:cNvPr id="283" name="Google Shape;283;p29"/>
          <p:cNvPicPr preferRelativeResize="0"/>
          <p:nvPr/>
        </p:nvPicPr>
        <p:blipFill>
          <a:blip r:embed="rId4">
            <a:alphaModFix/>
          </a:blip>
          <a:stretch>
            <a:fillRect/>
          </a:stretch>
        </p:blipFill>
        <p:spPr>
          <a:xfrm>
            <a:off x="649224" y="1115568"/>
            <a:ext cx="4836900" cy="3530700"/>
          </a:xfrm>
          <a:prstGeom prst="roundRect">
            <a:avLst>
              <a:gd fmla="val 16667" name="adj"/>
            </a:avLst>
          </a:prstGeom>
          <a:noFill/>
          <a:ln>
            <a:noFill/>
          </a:ln>
        </p:spPr>
      </p:pic>
      <p:sp>
        <p:nvSpPr>
          <p:cNvPr id="284" name="Google Shape;284;p29"/>
          <p:cNvSpPr txBox="1"/>
          <p:nvPr/>
        </p:nvSpPr>
        <p:spPr>
          <a:xfrm>
            <a:off x="5642975" y="1587425"/>
            <a:ext cx="3207600" cy="306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Lato"/>
                <a:ea typeface="Lato"/>
                <a:cs typeface="Lato"/>
                <a:sym typeface="Lato"/>
              </a:rPr>
              <a:t>Main PCB has multiple sections</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Motor Control</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Power Regulation/Distribution</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Microcontroller Unit</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Main Control Board PCB</a:t>
            </a:r>
            <a:endParaRPr/>
          </a:p>
        </p:txBody>
      </p:sp>
      <p:pic>
        <p:nvPicPr>
          <p:cNvPr id="290" name="Google Shape;290;p30"/>
          <p:cNvPicPr preferRelativeResize="0"/>
          <p:nvPr/>
        </p:nvPicPr>
        <p:blipFill>
          <a:blip r:embed="rId3">
            <a:alphaModFix/>
          </a:blip>
          <a:stretch>
            <a:fillRect/>
          </a:stretch>
        </p:blipFill>
        <p:spPr>
          <a:xfrm>
            <a:off x="8001000" y="137160"/>
            <a:ext cx="1010400" cy="1010400"/>
          </a:xfrm>
          <a:prstGeom prst="ellipse">
            <a:avLst/>
          </a:prstGeom>
          <a:noFill/>
          <a:ln>
            <a:noFill/>
          </a:ln>
        </p:spPr>
      </p:pic>
      <p:sp>
        <p:nvSpPr>
          <p:cNvPr id="291" name="Google Shape;291;p30"/>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pic>
        <p:nvPicPr>
          <p:cNvPr id="292" name="Google Shape;292;p30"/>
          <p:cNvPicPr preferRelativeResize="0"/>
          <p:nvPr/>
        </p:nvPicPr>
        <p:blipFill>
          <a:blip r:embed="rId4">
            <a:alphaModFix/>
          </a:blip>
          <a:stretch>
            <a:fillRect/>
          </a:stretch>
        </p:blipFill>
        <p:spPr>
          <a:xfrm>
            <a:off x="649224" y="1115568"/>
            <a:ext cx="4836900" cy="3530700"/>
          </a:xfrm>
          <a:prstGeom prst="roundRect">
            <a:avLst>
              <a:gd fmla="val 16667" name="adj"/>
            </a:avLst>
          </a:prstGeom>
          <a:noFill/>
          <a:ln>
            <a:noFill/>
          </a:ln>
        </p:spPr>
      </p:pic>
      <p:sp>
        <p:nvSpPr>
          <p:cNvPr id="293" name="Google Shape;293;p30"/>
          <p:cNvSpPr txBox="1"/>
          <p:nvPr/>
        </p:nvSpPr>
        <p:spPr>
          <a:xfrm>
            <a:off x="5642975" y="1587425"/>
            <a:ext cx="3207600" cy="306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Lato"/>
                <a:ea typeface="Lato"/>
                <a:cs typeface="Lato"/>
                <a:sym typeface="Lato"/>
              </a:rPr>
              <a:t>Main PCB has multiple sections</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Motor Control</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Power Regulation/Distribution</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Microcontroller Unit</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0" lvl="0" marL="457200" rtl="0" algn="l">
              <a:spcBef>
                <a:spcPts val="0"/>
              </a:spcBef>
              <a:spcAft>
                <a:spcPts val="0"/>
              </a:spcAft>
              <a:buNone/>
            </a:pPr>
            <a:r>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Peripheral Connections</a:t>
            </a:r>
            <a:endParaRPr sz="1300">
              <a:solidFill>
                <a:schemeClr val="l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Tool Drawer</a:t>
            </a:r>
            <a:endParaRPr/>
          </a:p>
        </p:txBody>
      </p:sp>
      <p:pic>
        <p:nvPicPr>
          <p:cNvPr id="299" name="Google Shape;299;p31"/>
          <p:cNvPicPr preferRelativeResize="0"/>
          <p:nvPr/>
        </p:nvPicPr>
        <p:blipFill rotWithShape="1">
          <a:blip r:embed="rId3">
            <a:alphaModFix/>
          </a:blip>
          <a:srcRect b="0" l="0" r="0" t="1097"/>
          <a:stretch/>
        </p:blipFill>
        <p:spPr>
          <a:xfrm>
            <a:off x="1410100" y="1213200"/>
            <a:ext cx="6231000" cy="3492300"/>
          </a:xfrm>
          <a:prstGeom prst="roundRect">
            <a:avLst>
              <a:gd fmla="val 16667" name="adj"/>
            </a:avLst>
          </a:prstGeom>
          <a:noFill/>
          <a:ln>
            <a:noFill/>
          </a:ln>
        </p:spPr>
      </p:pic>
      <p:pic>
        <p:nvPicPr>
          <p:cNvPr id="300" name="Google Shape;300;p31"/>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
        <p:nvSpPr>
          <p:cNvPr id="301" name="Google Shape;301;p31"/>
          <p:cNvSpPr txBox="1"/>
          <p:nvPr/>
        </p:nvSpPr>
        <p:spPr>
          <a:xfrm>
            <a:off x="800520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(EE)</a:t>
            </a:r>
            <a:endParaRPr sz="1000">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Motivation</a:t>
            </a:r>
            <a:endParaRPr/>
          </a:p>
        </p:txBody>
      </p:sp>
      <p:sp>
        <p:nvSpPr>
          <p:cNvPr id="142" name="Google Shape;142;p14"/>
          <p:cNvSpPr txBox="1"/>
          <p:nvPr>
            <p:ph idx="1" type="body"/>
          </p:nvPr>
        </p:nvSpPr>
        <p:spPr>
          <a:xfrm>
            <a:off x="1052550" y="1501050"/>
            <a:ext cx="7038900" cy="2911200"/>
          </a:xfrm>
          <a:prstGeom prst="rect">
            <a:avLst/>
          </a:prstGeom>
        </p:spPr>
        <p:txBody>
          <a:bodyPr anchorCtr="0" anchor="t" bIns="91425" lIns="91425" spcFirstLastPara="1" rIns="91425" wrap="square" tIns="91425">
            <a:normAutofit fontScale="70000" lnSpcReduction="10000"/>
          </a:bodyPr>
          <a:lstStyle/>
          <a:p>
            <a:pPr indent="-308610" lvl="0" marL="457200" rtl="0" algn="l">
              <a:spcBef>
                <a:spcPts val="0"/>
              </a:spcBef>
              <a:spcAft>
                <a:spcPts val="0"/>
              </a:spcAft>
              <a:buSzPct val="100000"/>
              <a:buChar char="●"/>
            </a:pPr>
            <a:r>
              <a:rPr lang="en" sz="1800"/>
              <a:t>Expand the uses for toolboxes in shared workspace environments</a:t>
            </a:r>
            <a:endParaRPr sz="1800"/>
          </a:p>
          <a:p>
            <a:pPr indent="0" lvl="0" marL="457200" rtl="0" algn="l">
              <a:spcBef>
                <a:spcPts val="1200"/>
              </a:spcBef>
              <a:spcAft>
                <a:spcPts val="0"/>
              </a:spcAft>
              <a:buNone/>
            </a:pPr>
            <a:r>
              <a:t/>
            </a:r>
            <a:endParaRPr sz="1800"/>
          </a:p>
          <a:p>
            <a:pPr indent="-308610" lvl="0" marL="457200" rtl="0" algn="l">
              <a:spcBef>
                <a:spcPts val="1200"/>
              </a:spcBef>
              <a:spcAft>
                <a:spcPts val="0"/>
              </a:spcAft>
              <a:buSzPct val="100000"/>
              <a:buChar char="●"/>
            </a:pPr>
            <a:r>
              <a:rPr lang="en" sz="1800"/>
              <a:t>Allow for seamless collaboration between workers</a:t>
            </a:r>
            <a:endParaRPr sz="1800"/>
          </a:p>
          <a:p>
            <a:pPr indent="0" lvl="0" marL="457200" rtl="0" algn="l">
              <a:spcBef>
                <a:spcPts val="1200"/>
              </a:spcBef>
              <a:spcAft>
                <a:spcPts val="0"/>
              </a:spcAft>
              <a:buNone/>
            </a:pPr>
            <a:r>
              <a:t/>
            </a:r>
            <a:endParaRPr sz="1800"/>
          </a:p>
          <a:p>
            <a:pPr indent="-308610" lvl="0" marL="457200" rtl="0" algn="l">
              <a:spcBef>
                <a:spcPts val="1200"/>
              </a:spcBef>
              <a:spcAft>
                <a:spcPts val="0"/>
              </a:spcAft>
              <a:buSzPct val="100000"/>
              <a:buChar char="●"/>
            </a:pPr>
            <a:r>
              <a:rPr lang="en" sz="1800"/>
              <a:t>Current tool tracking methods are inadequate for an increased number of users</a:t>
            </a:r>
            <a:endParaRPr sz="1800"/>
          </a:p>
          <a:p>
            <a:pPr indent="0" lvl="0" marL="457200" rtl="0" algn="l">
              <a:spcBef>
                <a:spcPts val="1200"/>
              </a:spcBef>
              <a:spcAft>
                <a:spcPts val="0"/>
              </a:spcAft>
              <a:buNone/>
            </a:pPr>
            <a:r>
              <a:t/>
            </a:r>
            <a:endParaRPr sz="1800"/>
          </a:p>
          <a:p>
            <a:pPr indent="-308610" lvl="0" marL="457200" rtl="0" algn="l">
              <a:spcBef>
                <a:spcPts val="1200"/>
              </a:spcBef>
              <a:spcAft>
                <a:spcPts val="0"/>
              </a:spcAft>
              <a:buSzPct val="100000"/>
              <a:buChar char="●"/>
            </a:pPr>
            <a:r>
              <a:rPr lang="en" sz="1800"/>
              <a:t>Create an innovative way to transport and manage tools in an industrial environment</a:t>
            </a:r>
            <a:endParaRPr sz="1800"/>
          </a:p>
          <a:p>
            <a:pPr indent="0" lvl="0" marL="457200" rtl="0" algn="l">
              <a:spcBef>
                <a:spcPts val="1200"/>
              </a:spcBef>
              <a:spcAft>
                <a:spcPts val="1200"/>
              </a:spcAft>
              <a:buNone/>
            </a:pPr>
            <a:r>
              <a:t/>
            </a:r>
            <a:endParaRPr/>
          </a:p>
        </p:txBody>
      </p:sp>
      <p:pic>
        <p:nvPicPr>
          <p:cNvPr id="143" name="Google Shape;143;p14"/>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
        <p:nvSpPr>
          <p:cNvPr id="144" name="Google Shape;144;p14"/>
          <p:cNvSpPr txBox="1"/>
          <p:nvPr/>
        </p:nvSpPr>
        <p:spPr>
          <a:xfrm>
            <a:off x="8005200" y="11430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(EE)</a:t>
            </a:r>
            <a:endParaRPr sz="1000">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Navigation Sensor System</a:t>
            </a:r>
            <a:endParaRPr/>
          </a:p>
        </p:txBody>
      </p:sp>
      <p:pic>
        <p:nvPicPr>
          <p:cNvPr id="307" name="Google Shape;307;p32"/>
          <p:cNvPicPr preferRelativeResize="0"/>
          <p:nvPr/>
        </p:nvPicPr>
        <p:blipFill>
          <a:blip r:embed="rId3">
            <a:alphaModFix/>
          </a:blip>
          <a:stretch>
            <a:fillRect/>
          </a:stretch>
        </p:blipFill>
        <p:spPr>
          <a:xfrm>
            <a:off x="1242725" y="1398000"/>
            <a:ext cx="6658500" cy="3531000"/>
          </a:xfrm>
          <a:prstGeom prst="roundRect">
            <a:avLst>
              <a:gd fmla="val 16667" name="adj"/>
            </a:avLst>
          </a:prstGeom>
          <a:noFill/>
          <a:ln>
            <a:noFill/>
          </a:ln>
        </p:spPr>
      </p:pic>
      <p:pic>
        <p:nvPicPr>
          <p:cNvPr id="308" name="Google Shape;308;p32"/>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309" name="Google Shape;309;p32"/>
          <p:cNvSpPr txBox="1"/>
          <p:nvPr/>
        </p:nvSpPr>
        <p:spPr>
          <a:xfrm>
            <a:off x="7772400" y="1069848"/>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 (EE)</a:t>
            </a:r>
            <a:endParaRPr sz="1000">
              <a:solidFill>
                <a:schemeClr val="lt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3"/>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Control Technique Comparison and Selection</a:t>
            </a:r>
            <a:endParaRPr/>
          </a:p>
        </p:txBody>
      </p:sp>
      <p:graphicFrame>
        <p:nvGraphicFramePr>
          <p:cNvPr id="315" name="Google Shape;315;p33"/>
          <p:cNvGraphicFramePr/>
          <p:nvPr/>
        </p:nvGraphicFramePr>
        <p:xfrm>
          <a:off x="1609825" y="1552450"/>
          <a:ext cx="3000000" cy="3000000"/>
        </p:xfrm>
        <a:graphic>
          <a:graphicData uri="http://schemas.openxmlformats.org/drawingml/2006/table">
            <a:tbl>
              <a:tblPr>
                <a:noFill/>
                <a:tableStyleId>{55B8C49B-E28E-4586-852B-DD09BF30D910}</a:tableStyleId>
              </a:tblPr>
              <a:tblGrid>
                <a:gridCol w="1371600"/>
                <a:gridCol w="2019300"/>
                <a:gridCol w="2057400"/>
              </a:tblGrid>
              <a:tr h="640025">
                <a:tc>
                  <a:txBody>
                    <a:bodyPr/>
                    <a:lstStyle/>
                    <a:p>
                      <a:pPr indent="0" lvl="0" marL="0" rtl="0" algn="l">
                        <a:spcBef>
                          <a:spcPts val="0"/>
                        </a:spcBef>
                        <a:spcAft>
                          <a:spcPts val="0"/>
                        </a:spcAft>
                        <a:buNone/>
                      </a:pPr>
                      <a:r>
                        <a:rPr b="1" lang="en" sz="1200">
                          <a:solidFill>
                            <a:schemeClr val="dk1"/>
                          </a:solidFill>
                        </a:rPr>
                        <a:t>Control Technique</a:t>
                      </a:r>
                      <a:endParaRPr b="1" sz="1200">
                        <a:solidFill>
                          <a:schemeClr val="dk1"/>
                        </a:solidFill>
                      </a:endParaRPr>
                    </a:p>
                  </a:txBody>
                  <a:tcPr marT="63500" marB="63500" marR="63500" marL="63500">
                    <a:solidFill>
                      <a:srgbClr val="B7B7B7"/>
                    </a:solidFill>
                  </a:tcPr>
                </a:tc>
                <a:tc>
                  <a:txBody>
                    <a:bodyPr/>
                    <a:lstStyle/>
                    <a:p>
                      <a:pPr indent="0" lvl="0" marL="0" rtl="0" algn="l">
                        <a:spcBef>
                          <a:spcPts val="0"/>
                        </a:spcBef>
                        <a:spcAft>
                          <a:spcPts val="0"/>
                        </a:spcAft>
                        <a:buNone/>
                      </a:pPr>
                      <a:r>
                        <a:rPr b="1" lang="en" sz="1200">
                          <a:solidFill>
                            <a:schemeClr val="dk1"/>
                          </a:solidFill>
                        </a:rPr>
                        <a:t>Mathematical Modeling Required</a:t>
                      </a:r>
                      <a:endParaRPr b="1" sz="1200">
                        <a:solidFill>
                          <a:schemeClr val="dk1"/>
                        </a:solidFill>
                      </a:endParaRPr>
                    </a:p>
                  </a:txBody>
                  <a:tcPr marT="63500" marB="63500" marR="63500" marL="63500">
                    <a:solidFill>
                      <a:srgbClr val="B7B7B7"/>
                    </a:solidFill>
                  </a:tcPr>
                </a:tc>
                <a:tc>
                  <a:txBody>
                    <a:bodyPr/>
                    <a:lstStyle/>
                    <a:p>
                      <a:pPr indent="0" lvl="0" marL="0" rtl="0" algn="l">
                        <a:spcBef>
                          <a:spcPts val="0"/>
                        </a:spcBef>
                        <a:spcAft>
                          <a:spcPts val="0"/>
                        </a:spcAft>
                        <a:buNone/>
                      </a:pPr>
                      <a:r>
                        <a:rPr b="1" lang="en" sz="1200">
                          <a:solidFill>
                            <a:schemeClr val="dk1"/>
                          </a:solidFill>
                        </a:rPr>
                        <a:t>Tuning Method</a:t>
                      </a:r>
                      <a:endParaRPr b="1" sz="1200">
                        <a:solidFill>
                          <a:schemeClr val="dk1"/>
                        </a:solidFill>
                      </a:endParaRPr>
                    </a:p>
                  </a:txBody>
                  <a:tcPr marT="63500" marB="63500" marR="63500" marL="63500">
                    <a:solidFill>
                      <a:srgbClr val="B7B7B7"/>
                    </a:solidFill>
                  </a:tcPr>
                </a:tc>
              </a:tr>
              <a:tr h="12700">
                <a:tc>
                  <a:txBody>
                    <a:bodyPr/>
                    <a:lstStyle/>
                    <a:p>
                      <a:pPr indent="0" lvl="0" marL="0" rtl="0" algn="l">
                        <a:spcBef>
                          <a:spcPts val="0"/>
                        </a:spcBef>
                        <a:spcAft>
                          <a:spcPts val="0"/>
                        </a:spcAft>
                        <a:buNone/>
                      </a:pPr>
                      <a:r>
                        <a:rPr lang="en" sz="1200">
                          <a:solidFill>
                            <a:schemeClr val="lt1"/>
                          </a:solidFill>
                        </a:rPr>
                        <a:t>Bang-Bang</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No</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-Trial and error</a:t>
                      </a:r>
                      <a:endParaRPr sz="12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200">
                          <a:solidFill>
                            <a:schemeClr val="dk1"/>
                          </a:solidFill>
                        </a:rPr>
                        <a:t>PID</a:t>
                      </a:r>
                      <a:endParaRPr sz="1200">
                        <a:solidFill>
                          <a:schemeClr val="dk1"/>
                        </a:solidFill>
                      </a:endParaRPr>
                    </a:p>
                  </a:txBody>
                  <a:tcPr marT="63500" marB="63500" marR="63500" marL="63500">
                    <a:solidFill>
                      <a:srgbClr val="FFFF00"/>
                    </a:solidFill>
                  </a:tcPr>
                </a:tc>
                <a:tc>
                  <a:txBody>
                    <a:bodyPr/>
                    <a:lstStyle/>
                    <a:p>
                      <a:pPr indent="0" lvl="0" marL="0" rtl="0" algn="l">
                        <a:spcBef>
                          <a:spcPts val="0"/>
                        </a:spcBef>
                        <a:spcAft>
                          <a:spcPts val="0"/>
                        </a:spcAft>
                        <a:buNone/>
                      </a:pPr>
                      <a:r>
                        <a:rPr lang="en" sz="1200">
                          <a:solidFill>
                            <a:schemeClr val="dk1"/>
                          </a:solidFill>
                        </a:rPr>
                        <a:t>No</a:t>
                      </a:r>
                      <a:endParaRPr sz="1200">
                        <a:solidFill>
                          <a:schemeClr val="dk1"/>
                        </a:solidFill>
                      </a:endParaRPr>
                    </a:p>
                  </a:txBody>
                  <a:tcPr marT="63500" marB="63500" marR="63500" marL="63500">
                    <a:solidFill>
                      <a:srgbClr val="FFFF00"/>
                    </a:solidFill>
                  </a:tcPr>
                </a:tc>
                <a:tc>
                  <a:txBody>
                    <a:bodyPr/>
                    <a:lstStyle/>
                    <a:p>
                      <a:pPr indent="0" lvl="0" marL="0" rtl="0" algn="l">
                        <a:spcBef>
                          <a:spcPts val="0"/>
                        </a:spcBef>
                        <a:spcAft>
                          <a:spcPts val="0"/>
                        </a:spcAft>
                        <a:buNone/>
                      </a:pPr>
                      <a:r>
                        <a:rPr lang="en" sz="1200">
                          <a:solidFill>
                            <a:schemeClr val="dk1"/>
                          </a:solidFill>
                        </a:rPr>
                        <a:t>-Trial and error </a:t>
                      </a:r>
                      <a:endParaRPr sz="1200">
                        <a:solidFill>
                          <a:schemeClr val="dk1"/>
                        </a:solidFill>
                      </a:endParaRPr>
                    </a:p>
                    <a:p>
                      <a:pPr indent="0" lvl="0" marL="0" rtl="0" algn="l">
                        <a:spcBef>
                          <a:spcPts val="0"/>
                        </a:spcBef>
                        <a:spcAft>
                          <a:spcPts val="0"/>
                        </a:spcAft>
                        <a:buNone/>
                      </a:pPr>
                      <a:r>
                        <a:rPr lang="en" sz="1200">
                          <a:solidFill>
                            <a:schemeClr val="dk1"/>
                          </a:solidFill>
                        </a:rPr>
                        <a:t>-Ziegler Nichols</a:t>
                      </a:r>
                      <a:endParaRPr sz="1200">
                        <a:solidFill>
                          <a:schemeClr val="dk1"/>
                        </a:solidFill>
                      </a:endParaRPr>
                    </a:p>
                  </a:txBody>
                  <a:tcPr marT="63500" marB="63500" marR="63500" marL="63500">
                    <a:solidFill>
                      <a:srgbClr val="FFFF00"/>
                    </a:solidFill>
                  </a:tcPr>
                </a:tc>
              </a:tr>
              <a:tr h="12700">
                <a:tc>
                  <a:txBody>
                    <a:bodyPr/>
                    <a:lstStyle/>
                    <a:p>
                      <a:pPr indent="0" lvl="0" marL="0" rtl="0" algn="l">
                        <a:spcBef>
                          <a:spcPts val="0"/>
                        </a:spcBef>
                        <a:spcAft>
                          <a:spcPts val="0"/>
                        </a:spcAft>
                        <a:buNone/>
                      </a:pPr>
                      <a:r>
                        <a:rPr lang="en" sz="1200">
                          <a:solidFill>
                            <a:schemeClr val="lt1"/>
                          </a:solidFill>
                        </a:rPr>
                        <a:t>MPC</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Yes</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-Changing objective function </a:t>
                      </a:r>
                      <a:endParaRPr sz="1200">
                        <a:solidFill>
                          <a:schemeClr val="lt1"/>
                        </a:solidFill>
                      </a:endParaRPr>
                    </a:p>
                  </a:txBody>
                  <a:tcPr marT="63500" marB="63500" marR="63500" marL="63500"/>
                </a:tc>
              </a:tr>
              <a:tr h="12700">
                <a:tc>
                  <a:txBody>
                    <a:bodyPr/>
                    <a:lstStyle/>
                    <a:p>
                      <a:pPr indent="0" lvl="0" marL="0" rtl="0" algn="l">
                        <a:spcBef>
                          <a:spcPts val="0"/>
                        </a:spcBef>
                        <a:spcAft>
                          <a:spcPts val="0"/>
                        </a:spcAft>
                        <a:buNone/>
                      </a:pPr>
                      <a:r>
                        <a:rPr lang="en" sz="1200">
                          <a:solidFill>
                            <a:schemeClr val="lt1"/>
                          </a:solidFill>
                        </a:rPr>
                        <a:t>RL</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No</a:t>
                      </a:r>
                      <a:endParaRPr sz="1200">
                        <a:solidFill>
                          <a:schemeClr val="lt1"/>
                        </a:solidFill>
                      </a:endParaRPr>
                    </a:p>
                  </a:txBody>
                  <a:tcPr marT="63500" marB="63500" marR="63500" marL="63500"/>
                </a:tc>
                <a:tc>
                  <a:txBody>
                    <a:bodyPr/>
                    <a:lstStyle/>
                    <a:p>
                      <a:pPr indent="0" lvl="0" marL="0" rtl="0" algn="l">
                        <a:spcBef>
                          <a:spcPts val="0"/>
                        </a:spcBef>
                        <a:spcAft>
                          <a:spcPts val="0"/>
                        </a:spcAft>
                        <a:buNone/>
                      </a:pPr>
                      <a:r>
                        <a:rPr lang="en" sz="1200">
                          <a:solidFill>
                            <a:schemeClr val="lt1"/>
                          </a:solidFill>
                        </a:rPr>
                        <a:t>-Change rewards</a:t>
                      </a:r>
                      <a:endParaRPr sz="1200">
                        <a:solidFill>
                          <a:schemeClr val="lt1"/>
                        </a:solidFill>
                      </a:endParaRPr>
                    </a:p>
                    <a:p>
                      <a:pPr indent="0" lvl="0" marL="0" rtl="0" algn="l">
                        <a:spcBef>
                          <a:spcPts val="0"/>
                        </a:spcBef>
                        <a:spcAft>
                          <a:spcPts val="0"/>
                        </a:spcAft>
                        <a:buNone/>
                      </a:pPr>
                      <a:r>
                        <a:rPr lang="en" sz="1200">
                          <a:solidFill>
                            <a:schemeClr val="lt1"/>
                          </a:solidFill>
                        </a:rPr>
                        <a:t>-Change reward structure </a:t>
                      </a:r>
                      <a:endParaRPr sz="1200">
                        <a:solidFill>
                          <a:schemeClr val="lt1"/>
                        </a:solidFill>
                      </a:endParaRPr>
                    </a:p>
                  </a:txBody>
                  <a:tcPr marT="63500" marB="63500" marR="63500" marL="63500"/>
                </a:tc>
              </a:tr>
            </a:tbl>
          </a:graphicData>
        </a:graphic>
      </p:graphicFrame>
      <p:pic>
        <p:nvPicPr>
          <p:cNvPr id="316" name="Google Shape;316;p33"/>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317" name="Google Shape;317;p33"/>
          <p:cNvSpPr txBox="1"/>
          <p:nvPr/>
        </p:nvSpPr>
        <p:spPr>
          <a:xfrm>
            <a:off x="7772400" y="1069848"/>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 (EE)</a:t>
            </a:r>
            <a:endParaRPr sz="1000">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Control System Signal Block Diagram</a:t>
            </a:r>
            <a:endParaRPr/>
          </a:p>
        </p:txBody>
      </p:sp>
      <p:pic>
        <p:nvPicPr>
          <p:cNvPr id="323" name="Google Shape;323;p34"/>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324" name="Google Shape;324;p34"/>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 </a:t>
            </a:r>
            <a:r>
              <a:rPr lang="en" sz="1000">
                <a:solidFill>
                  <a:schemeClr val="lt1"/>
                </a:solidFill>
                <a:latin typeface="Lato"/>
                <a:ea typeface="Lato"/>
                <a:cs typeface="Lato"/>
                <a:sym typeface="Lato"/>
              </a:rPr>
              <a:t>(EE)</a:t>
            </a:r>
            <a:endParaRPr sz="1000">
              <a:solidFill>
                <a:schemeClr val="lt1"/>
              </a:solidFill>
              <a:latin typeface="Lato"/>
              <a:ea typeface="Lato"/>
              <a:cs typeface="Lato"/>
              <a:sym typeface="Lato"/>
            </a:endParaRPr>
          </a:p>
        </p:txBody>
      </p:sp>
      <p:pic>
        <p:nvPicPr>
          <p:cNvPr id="325" name="Google Shape;325;p34"/>
          <p:cNvPicPr preferRelativeResize="0"/>
          <p:nvPr/>
        </p:nvPicPr>
        <p:blipFill>
          <a:blip r:embed="rId5">
            <a:alphaModFix/>
          </a:blip>
          <a:stretch>
            <a:fillRect/>
          </a:stretch>
        </p:blipFill>
        <p:spPr>
          <a:xfrm>
            <a:off x="1470013" y="1143050"/>
            <a:ext cx="6341118" cy="3530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5"/>
          <p:cNvSpPr txBox="1"/>
          <p:nvPr>
            <p:ph type="title"/>
          </p:nvPr>
        </p:nvSpPr>
        <p:spPr>
          <a:xfrm>
            <a:off x="132875" y="1923450"/>
            <a:ext cx="3024600" cy="168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Software Block Diagram</a:t>
            </a:r>
            <a:endParaRPr/>
          </a:p>
        </p:txBody>
      </p:sp>
      <p:pic>
        <p:nvPicPr>
          <p:cNvPr id="331" name="Google Shape;331;p35"/>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332" name="Google Shape;332;p35"/>
          <p:cNvSpPr txBox="1"/>
          <p:nvPr/>
        </p:nvSpPr>
        <p:spPr>
          <a:xfrm>
            <a:off x="768096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Trump </a:t>
            </a:r>
            <a:r>
              <a:rPr lang="en" sz="1000">
                <a:solidFill>
                  <a:schemeClr val="lt1"/>
                </a:solidFill>
                <a:latin typeface="Lato"/>
                <a:ea typeface="Lato"/>
                <a:cs typeface="Lato"/>
                <a:sym typeface="Lato"/>
              </a:rPr>
              <a:t> (CPE)</a:t>
            </a:r>
            <a:endParaRPr sz="1000">
              <a:solidFill>
                <a:schemeClr val="lt1"/>
              </a:solidFill>
              <a:latin typeface="Lato"/>
              <a:ea typeface="Lato"/>
              <a:cs typeface="Lato"/>
              <a:sym typeface="Lato"/>
            </a:endParaRPr>
          </a:p>
        </p:txBody>
      </p:sp>
      <p:pic>
        <p:nvPicPr>
          <p:cNvPr id="333" name="Google Shape;333;p35"/>
          <p:cNvPicPr preferRelativeResize="0"/>
          <p:nvPr/>
        </p:nvPicPr>
        <p:blipFill>
          <a:blip r:embed="rId5">
            <a:alphaModFix/>
          </a:blip>
          <a:stretch>
            <a:fillRect/>
          </a:stretch>
        </p:blipFill>
        <p:spPr>
          <a:xfrm>
            <a:off x="3425625" y="745275"/>
            <a:ext cx="4218600" cy="4039200"/>
          </a:xfrm>
          <a:prstGeom prst="roundRect">
            <a:avLst>
              <a:gd fmla="val 16667" name="adj"/>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6"/>
          <p:cNvSpPr/>
          <p:nvPr/>
        </p:nvSpPr>
        <p:spPr>
          <a:xfrm>
            <a:off x="4301425" y="836225"/>
            <a:ext cx="3359100" cy="40950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339" name="Google Shape;339;p36"/>
          <p:cNvGrpSpPr/>
          <p:nvPr/>
        </p:nvGrpSpPr>
        <p:grpSpPr>
          <a:xfrm>
            <a:off x="4801600" y="1008750"/>
            <a:ext cx="1311400" cy="599400"/>
            <a:chOff x="1347150" y="1114450"/>
            <a:chExt cx="1311400" cy="599400"/>
          </a:xfrm>
        </p:grpSpPr>
        <p:sp>
          <p:nvSpPr>
            <p:cNvPr id="340" name="Google Shape;340;p36"/>
            <p:cNvSpPr/>
            <p:nvPr/>
          </p:nvSpPr>
          <p:spPr>
            <a:xfrm>
              <a:off x="1347150" y="11144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41" name="Google Shape;341;p36"/>
            <p:cNvSpPr txBox="1"/>
            <p:nvPr/>
          </p:nvSpPr>
          <p:spPr>
            <a:xfrm>
              <a:off x="1613050" y="1237450"/>
              <a:ext cx="10455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MongoDB</a:t>
              </a:r>
              <a:endParaRPr b="1" sz="1300">
                <a:solidFill>
                  <a:schemeClr val="lt1"/>
                </a:solidFill>
                <a:latin typeface="Lato"/>
                <a:ea typeface="Lato"/>
                <a:cs typeface="Lato"/>
                <a:sym typeface="Lato"/>
              </a:endParaRPr>
            </a:p>
          </p:txBody>
        </p:sp>
      </p:grpSp>
      <p:sp>
        <p:nvSpPr>
          <p:cNvPr id="342" name="Google Shape;342;p36"/>
          <p:cNvSpPr txBox="1"/>
          <p:nvPr>
            <p:ph type="title"/>
          </p:nvPr>
        </p:nvSpPr>
        <p:spPr>
          <a:xfrm>
            <a:off x="829450" y="3063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Stack Comparison and Selection</a:t>
            </a:r>
            <a:endParaRPr/>
          </a:p>
        </p:txBody>
      </p:sp>
      <p:pic>
        <p:nvPicPr>
          <p:cNvPr id="343" name="Google Shape;343;p36"/>
          <p:cNvPicPr preferRelativeResize="0"/>
          <p:nvPr/>
        </p:nvPicPr>
        <p:blipFill>
          <a:blip r:embed="rId4">
            <a:alphaModFix/>
          </a:blip>
          <a:stretch>
            <a:fillRect/>
          </a:stretch>
        </p:blipFill>
        <p:spPr>
          <a:xfrm>
            <a:off x="8001000" y="137160"/>
            <a:ext cx="1005900" cy="1005900"/>
          </a:xfrm>
          <a:prstGeom prst="ellipse">
            <a:avLst/>
          </a:prstGeom>
          <a:noFill/>
          <a:ln>
            <a:noFill/>
          </a:ln>
        </p:spPr>
      </p:pic>
      <p:grpSp>
        <p:nvGrpSpPr>
          <p:cNvPr id="344" name="Google Shape;344;p36"/>
          <p:cNvGrpSpPr/>
          <p:nvPr/>
        </p:nvGrpSpPr>
        <p:grpSpPr>
          <a:xfrm>
            <a:off x="1071700" y="1008750"/>
            <a:ext cx="1159500" cy="599401"/>
            <a:chOff x="1347150" y="1114450"/>
            <a:chExt cx="1159500" cy="599401"/>
          </a:xfrm>
        </p:grpSpPr>
        <p:sp>
          <p:nvSpPr>
            <p:cNvPr id="345" name="Google Shape;345;p36"/>
            <p:cNvSpPr/>
            <p:nvPr/>
          </p:nvSpPr>
          <p:spPr>
            <a:xfrm>
              <a:off x="1347150" y="11144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46" name="Google Shape;346;p36"/>
            <p:cNvPicPr preferRelativeResize="0"/>
            <p:nvPr/>
          </p:nvPicPr>
          <p:blipFill>
            <a:blip r:embed="rId5">
              <a:alphaModFix/>
            </a:blip>
            <a:stretch>
              <a:fillRect/>
            </a:stretch>
          </p:blipFill>
          <p:spPr>
            <a:xfrm>
              <a:off x="1347150" y="1114451"/>
              <a:ext cx="599422" cy="599400"/>
            </a:xfrm>
            <a:prstGeom prst="rect">
              <a:avLst/>
            </a:prstGeom>
            <a:noFill/>
            <a:ln>
              <a:noFill/>
            </a:ln>
          </p:spPr>
        </p:pic>
        <p:sp>
          <p:nvSpPr>
            <p:cNvPr id="347" name="Google Shape;347;p36"/>
            <p:cNvSpPr txBox="1"/>
            <p:nvPr/>
          </p:nvSpPr>
          <p:spPr>
            <a:xfrm>
              <a:off x="1879150" y="1237450"/>
              <a:ext cx="5994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Linux</a:t>
              </a:r>
              <a:endParaRPr b="1" sz="1300">
                <a:solidFill>
                  <a:schemeClr val="lt1"/>
                </a:solidFill>
                <a:latin typeface="Lato"/>
                <a:ea typeface="Lato"/>
                <a:cs typeface="Lato"/>
                <a:sym typeface="Lato"/>
              </a:endParaRPr>
            </a:p>
          </p:txBody>
        </p:sp>
      </p:grpSp>
      <p:grpSp>
        <p:nvGrpSpPr>
          <p:cNvPr id="348" name="Google Shape;348;p36"/>
          <p:cNvGrpSpPr/>
          <p:nvPr/>
        </p:nvGrpSpPr>
        <p:grpSpPr>
          <a:xfrm>
            <a:off x="2334800" y="1008750"/>
            <a:ext cx="1226800" cy="599400"/>
            <a:chOff x="1347150" y="1767825"/>
            <a:chExt cx="1226800" cy="599400"/>
          </a:xfrm>
        </p:grpSpPr>
        <p:sp>
          <p:nvSpPr>
            <p:cNvPr id="349" name="Google Shape;349;p36"/>
            <p:cNvSpPr/>
            <p:nvPr/>
          </p:nvSpPr>
          <p:spPr>
            <a:xfrm>
              <a:off x="1347150" y="176782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50" name="Google Shape;350;p36"/>
            <p:cNvPicPr preferRelativeResize="0"/>
            <p:nvPr/>
          </p:nvPicPr>
          <p:blipFill rotWithShape="1">
            <a:blip r:embed="rId6">
              <a:alphaModFix/>
            </a:blip>
            <a:srcRect b="6374" l="0" r="0" t="6296"/>
            <a:stretch/>
          </p:blipFill>
          <p:spPr>
            <a:xfrm>
              <a:off x="1509975" y="1799299"/>
              <a:ext cx="273769" cy="544400"/>
            </a:xfrm>
            <a:prstGeom prst="rect">
              <a:avLst/>
            </a:prstGeom>
            <a:noFill/>
            <a:ln>
              <a:noFill/>
            </a:ln>
          </p:spPr>
        </p:pic>
        <p:sp>
          <p:nvSpPr>
            <p:cNvPr id="351" name="Google Shape;351;p36"/>
            <p:cNvSpPr txBox="1"/>
            <p:nvPr/>
          </p:nvSpPr>
          <p:spPr>
            <a:xfrm>
              <a:off x="1783750" y="1868050"/>
              <a:ext cx="7902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Apache</a:t>
              </a:r>
              <a:endParaRPr b="1" sz="1300">
                <a:solidFill>
                  <a:schemeClr val="lt1"/>
                </a:solidFill>
                <a:latin typeface="Lato"/>
                <a:ea typeface="Lato"/>
                <a:cs typeface="Lato"/>
                <a:sym typeface="Lato"/>
              </a:endParaRPr>
            </a:p>
          </p:txBody>
        </p:sp>
      </p:grpSp>
      <p:grpSp>
        <p:nvGrpSpPr>
          <p:cNvPr id="352" name="Google Shape;352;p36"/>
          <p:cNvGrpSpPr/>
          <p:nvPr/>
        </p:nvGrpSpPr>
        <p:grpSpPr>
          <a:xfrm>
            <a:off x="1071700" y="1688450"/>
            <a:ext cx="1226800" cy="599400"/>
            <a:chOff x="1347150" y="2429150"/>
            <a:chExt cx="1226800" cy="599400"/>
          </a:xfrm>
        </p:grpSpPr>
        <p:sp>
          <p:nvSpPr>
            <p:cNvPr id="353" name="Google Shape;353;p36"/>
            <p:cNvSpPr/>
            <p:nvPr/>
          </p:nvSpPr>
          <p:spPr>
            <a:xfrm>
              <a:off x="1347150" y="24291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54" name="Google Shape;354;p36"/>
            <p:cNvPicPr preferRelativeResize="0"/>
            <p:nvPr/>
          </p:nvPicPr>
          <p:blipFill rotWithShape="1">
            <a:blip r:embed="rId7">
              <a:alphaModFix/>
            </a:blip>
            <a:srcRect b="20539" l="29682" r="28155" t="21489"/>
            <a:stretch/>
          </p:blipFill>
          <p:spPr>
            <a:xfrm>
              <a:off x="1374650" y="2456638"/>
              <a:ext cx="544425" cy="544425"/>
            </a:xfrm>
            <a:prstGeom prst="rect">
              <a:avLst/>
            </a:prstGeom>
            <a:noFill/>
            <a:ln>
              <a:noFill/>
            </a:ln>
          </p:spPr>
        </p:pic>
        <p:sp>
          <p:nvSpPr>
            <p:cNvPr id="355" name="Google Shape;355;p36"/>
            <p:cNvSpPr txBox="1"/>
            <p:nvPr/>
          </p:nvSpPr>
          <p:spPr>
            <a:xfrm>
              <a:off x="1783750" y="2524963"/>
              <a:ext cx="7902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My SQL</a:t>
              </a:r>
              <a:endParaRPr b="1" sz="1300">
                <a:solidFill>
                  <a:schemeClr val="lt1"/>
                </a:solidFill>
                <a:latin typeface="Lato"/>
                <a:ea typeface="Lato"/>
                <a:cs typeface="Lato"/>
                <a:sym typeface="Lato"/>
              </a:endParaRPr>
            </a:p>
          </p:txBody>
        </p:sp>
      </p:grpSp>
      <p:grpSp>
        <p:nvGrpSpPr>
          <p:cNvPr id="356" name="Google Shape;356;p36"/>
          <p:cNvGrpSpPr/>
          <p:nvPr/>
        </p:nvGrpSpPr>
        <p:grpSpPr>
          <a:xfrm>
            <a:off x="2334800" y="1688450"/>
            <a:ext cx="1159500" cy="599400"/>
            <a:chOff x="1347150" y="3090475"/>
            <a:chExt cx="1159500" cy="599400"/>
          </a:xfrm>
        </p:grpSpPr>
        <p:sp>
          <p:nvSpPr>
            <p:cNvPr id="357" name="Google Shape;357;p36"/>
            <p:cNvSpPr/>
            <p:nvPr/>
          </p:nvSpPr>
          <p:spPr>
            <a:xfrm>
              <a:off x="1347150" y="309047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58" name="Google Shape;358;p36"/>
            <p:cNvPicPr preferRelativeResize="0"/>
            <p:nvPr/>
          </p:nvPicPr>
          <p:blipFill rotWithShape="1">
            <a:blip r:embed="rId8">
              <a:alphaModFix/>
            </a:blip>
            <a:srcRect b="12020" l="11534" r="12828" t="8324"/>
            <a:stretch/>
          </p:blipFill>
          <p:spPr>
            <a:xfrm>
              <a:off x="1347150" y="3221850"/>
              <a:ext cx="599425" cy="336644"/>
            </a:xfrm>
            <a:prstGeom prst="rect">
              <a:avLst/>
            </a:prstGeom>
            <a:noFill/>
            <a:ln>
              <a:noFill/>
            </a:ln>
          </p:spPr>
        </p:pic>
        <p:sp>
          <p:nvSpPr>
            <p:cNvPr id="359" name="Google Shape;359;p36"/>
            <p:cNvSpPr txBox="1"/>
            <p:nvPr/>
          </p:nvSpPr>
          <p:spPr>
            <a:xfrm>
              <a:off x="1934850" y="3181900"/>
              <a:ext cx="5445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PHP</a:t>
              </a:r>
              <a:endParaRPr b="1" sz="1300">
                <a:solidFill>
                  <a:schemeClr val="lt1"/>
                </a:solidFill>
                <a:latin typeface="Lato"/>
                <a:ea typeface="Lato"/>
                <a:cs typeface="Lato"/>
                <a:sym typeface="Lato"/>
              </a:endParaRPr>
            </a:p>
          </p:txBody>
        </p:sp>
      </p:grpSp>
      <p:sp>
        <p:nvSpPr>
          <p:cNvPr id="360" name="Google Shape;360;p36"/>
          <p:cNvSpPr txBox="1"/>
          <p:nvPr/>
        </p:nvSpPr>
        <p:spPr>
          <a:xfrm>
            <a:off x="636000" y="2497250"/>
            <a:ext cx="3524400" cy="21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Pros and Cons of LAMP stack</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Established with abundant documentation and community support.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Scaleable for medium-sized apps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Handles heavy traffic well</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Limited UI libraries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PHP is older thus compatibility issues for newer frameworks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Less </a:t>
            </a:r>
            <a:r>
              <a:rPr lang="en" sz="1300">
                <a:solidFill>
                  <a:schemeClr val="lt1"/>
                </a:solidFill>
                <a:latin typeface="Lato"/>
                <a:ea typeface="Lato"/>
                <a:cs typeface="Lato"/>
                <a:sym typeface="Lato"/>
              </a:rPr>
              <a:t>suitable</a:t>
            </a:r>
            <a:r>
              <a:rPr lang="en" sz="1300">
                <a:solidFill>
                  <a:schemeClr val="lt1"/>
                </a:solidFill>
                <a:latin typeface="Lato"/>
                <a:ea typeface="Lato"/>
                <a:cs typeface="Lato"/>
                <a:sym typeface="Lato"/>
              </a:rPr>
              <a:t> for dynamic content</a:t>
            </a:r>
            <a:endParaRPr sz="1300">
              <a:solidFill>
                <a:schemeClr val="lt1"/>
              </a:solidFill>
              <a:latin typeface="Lato"/>
              <a:ea typeface="Lato"/>
              <a:cs typeface="Lato"/>
              <a:sym typeface="Lato"/>
            </a:endParaRPr>
          </a:p>
        </p:txBody>
      </p:sp>
      <p:pic>
        <p:nvPicPr>
          <p:cNvPr id="361" name="Google Shape;361;p36"/>
          <p:cNvPicPr preferRelativeResize="0"/>
          <p:nvPr/>
        </p:nvPicPr>
        <p:blipFill rotWithShape="1">
          <a:blip r:embed="rId9">
            <a:alphaModFix/>
          </a:blip>
          <a:srcRect b="0" l="35182" r="35686" t="0"/>
          <a:stretch/>
        </p:blipFill>
        <p:spPr>
          <a:xfrm>
            <a:off x="4862975" y="1008755"/>
            <a:ext cx="279378" cy="599402"/>
          </a:xfrm>
          <a:prstGeom prst="rect">
            <a:avLst/>
          </a:prstGeom>
          <a:noFill/>
          <a:ln>
            <a:noFill/>
          </a:ln>
        </p:spPr>
      </p:pic>
      <p:grpSp>
        <p:nvGrpSpPr>
          <p:cNvPr id="362" name="Google Shape;362;p36"/>
          <p:cNvGrpSpPr/>
          <p:nvPr/>
        </p:nvGrpSpPr>
        <p:grpSpPr>
          <a:xfrm>
            <a:off x="6064700" y="1008750"/>
            <a:ext cx="1226800" cy="599400"/>
            <a:chOff x="1347150" y="1767825"/>
            <a:chExt cx="1226800" cy="599400"/>
          </a:xfrm>
        </p:grpSpPr>
        <p:sp>
          <p:nvSpPr>
            <p:cNvPr id="363" name="Google Shape;363;p36"/>
            <p:cNvSpPr/>
            <p:nvPr/>
          </p:nvSpPr>
          <p:spPr>
            <a:xfrm>
              <a:off x="1347150" y="176782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64" name="Google Shape;364;p36"/>
            <p:cNvSpPr txBox="1"/>
            <p:nvPr/>
          </p:nvSpPr>
          <p:spPr>
            <a:xfrm>
              <a:off x="1783750" y="1890825"/>
              <a:ext cx="7902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Express</a:t>
              </a:r>
              <a:endParaRPr b="1" sz="1300">
                <a:solidFill>
                  <a:schemeClr val="lt1"/>
                </a:solidFill>
                <a:latin typeface="Lato"/>
                <a:ea typeface="Lato"/>
                <a:cs typeface="Lato"/>
                <a:sym typeface="Lato"/>
              </a:endParaRPr>
            </a:p>
          </p:txBody>
        </p:sp>
      </p:grpSp>
      <p:grpSp>
        <p:nvGrpSpPr>
          <p:cNvPr id="365" name="Google Shape;365;p36"/>
          <p:cNvGrpSpPr/>
          <p:nvPr/>
        </p:nvGrpSpPr>
        <p:grpSpPr>
          <a:xfrm>
            <a:off x="4801600" y="1688450"/>
            <a:ext cx="1311400" cy="599400"/>
            <a:chOff x="1347150" y="2429150"/>
            <a:chExt cx="1311400" cy="599400"/>
          </a:xfrm>
        </p:grpSpPr>
        <p:sp>
          <p:nvSpPr>
            <p:cNvPr id="366" name="Google Shape;366;p36"/>
            <p:cNvSpPr/>
            <p:nvPr/>
          </p:nvSpPr>
          <p:spPr>
            <a:xfrm>
              <a:off x="1347150" y="2429150"/>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67" name="Google Shape;367;p36"/>
            <p:cNvSpPr txBox="1"/>
            <p:nvPr/>
          </p:nvSpPr>
          <p:spPr>
            <a:xfrm>
              <a:off x="1868350" y="2567601"/>
              <a:ext cx="790200" cy="3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React</a:t>
              </a:r>
              <a:endParaRPr b="1" sz="1300">
                <a:solidFill>
                  <a:schemeClr val="lt1"/>
                </a:solidFill>
                <a:latin typeface="Lato"/>
                <a:ea typeface="Lato"/>
                <a:cs typeface="Lato"/>
                <a:sym typeface="Lato"/>
              </a:endParaRPr>
            </a:p>
          </p:txBody>
        </p:sp>
      </p:grpSp>
      <p:grpSp>
        <p:nvGrpSpPr>
          <p:cNvPr id="368" name="Google Shape;368;p36"/>
          <p:cNvGrpSpPr/>
          <p:nvPr/>
        </p:nvGrpSpPr>
        <p:grpSpPr>
          <a:xfrm>
            <a:off x="6064700" y="1688450"/>
            <a:ext cx="1159500" cy="599400"/>
            <a:chOff x="1347150" y="3090475"/>
            <a:chExt cx="1159500" cy="599400"/>
          </a:xfrm>
        </p:grpSpPr>
        <p:sp>
          <p:nvSpPr>
            <p:cNvPr id="369" name="Google Shape;369;p36"/>
            <p:cNvSpPr/>
            <p:nvPr/>
          </p:nvSpPr>
          <p:spPr>
            <a:xfrm>
              <a:off x="1347150" y="3090475"/>
              <a:ext cx="1159500" cy="59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70" name="Google Shape;370;p36"/>
            <p:cNvSpPr txBox="1"/>
            <p:nvPr/>
          </p:nvSpPr>
          <p:spPr>
            <a:xfrm>
              <a:off x="1863775" y="3213475"/>
              <a:ext cx="607800" cy="3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ato"/>
                  <a:ea typeface="Lato"/>
                  <a:cs typeface="Lato"/>
                  <a:sym typeface="Lato"/>
                </a:rPr>
                <a:t>Node</a:t>
              </a:r>
              <a:endParaRPr b="1" sz="1300">
                <a:solidFill>
                  <a:schemeClr val="lt1"/>
                </a:solidFill>
                <a:latin typeface="Lato"/>
                <a:ea typeface="Lato"/>
                <a:cs typeface="Lato"/>
                <a:sym typeface="Lato"/>
              </a:endParaRPr>
            </a:p>
          </p:txBody>
        </p:sp>
      </p:grpSp>
      <p:pic>
        <p:nvPicPr>
          <p:cNvPr id="371" name="Google Shape;371;p36"/>
          <p:cNvPicPr preferRelativeResize="0"/>
          <p:nvPr/>
        </p:nvPicPr>
        <p:blipFill rotWithShape="1">
          <a:blip r:embed="rId10">
            <a:alphaModFix/>
          </a:blip>
          <a:srcRect b="0" l="6868" r="6303" t="0"/>
          <a:stretch/>
        </p:blipFill>
        <p:spPr>
          <a:xfrm>
            <a:off x="6112988" y="1748125"/>
            <a:ext cx="450300" cy="480042"/>
          </a:xfrm>
          <a:prstGeom prst="rect">
            <a:avLst/>
          </a:prstGeom>
          <a:noFill/>
          <a:ln>
            <a:noFill/>
          </a:ln>
        </p:spPr>
      </p:pic>
      <p:pic>
        <p:nvPicPr>
          <p:cNvPr id="372" name="Google Shape;372;p36"/>
          <p:cNvPicPr preferRelativeResize="0"/>
          <p:nvPr/>
        </p:nvPicPr>
        <p:blipFill rotWithShape="1">
          <a:blip r:embed="rId11">
            <a:alphaModFix/>
          </a:blip>
          <a:srcRect b="11698" l="31886" r="31733" t="15505"/>
          <a:stretch/>
        </p:blipFill>
        <p:spPr>
          <a:xfrm>
            <a:off x="6144550" y="1093250"/>
            <a:ext cx="387175" cy="430406"/>
          </a:xfrm>
          <a:prstGeom prst="rect">
            <a:avLst/>
          </a:prstGeom>
          <a:noFill/>
          <a:ln>
            <a:noFill/>
          </a:ln>
        </p:spPr>
      </p:pic>
      <p:pic>
        <p:nvPicPr>
          <p:cNvPr id="373" name="Google Shape;373;p36"/>
          <p:cNvPicPr preferRelativeResize="0"/>
          <p:nvPr/>
        </p:nvPicPr>
        <p:blipFill>
          <a:blip r:embed="rId12">
            <a:alphaModFix/>
          </a:blip>
          <a:stretch>
            <a:fillRect/>
          </a:stretch>
        </p:blipFill>
        <p:spPr>
          <a:xfrm>
            <a:off x="4887412" y="1792350"/>
            <a:ext cx="450299" cy="391602"/>
          </a:xfrm>
          <a:prstGeom prst="rect">
            <a:avLst/>
          </a:prstGeom>
          <a:noFill/>
          <a:ln>
            <a:noFill/>
          </a:ln>
        </p:spPr>
      </p:pic>
      <p:sp>
        <p:nvSpPr>
          <p:cNvPr id="374" name="Google Shape;374;p36"/>
          <p:cNvSpPr txBox="1"/>
          <p:nvPr/>
        </p:nvSpPr>
        <p:spPr>
          <a:xfrm>
            <a:off x="4301425" y="2452650"/>
            <a:ext cx="3325500" cy="21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P</a:t>
            </a:r>
            <a:r>
              <a:rPr lang="en" sz="1300">
                <a:solidFill>
                  <a:schemeClr val="lt1"/>
                </a:solidFill>
                <a:latin typeface="Lato"/>
                <a:ea typeface="Lato"/>
                <a:cs typeface="Lato"/>
                <a:sym typeface="Lato"/>
              </a:rPr>
              <a:t>ros and Cons of MERN stack</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Modern Growing Community</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Scalable for large applications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High Performance</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Rich UI libraries (React)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React for dynamic content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User friendly </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JavaScript, which simplifies </a:t>
            </a:r>
            <a:r>
              <a:rPr lang="en" sz="1300">
                <a:solidFill>
                  <a:schemeClr val="lt1"/>
                </a:solidFill>
                <a:latin typeface="Lato"/>
                <a:ea typeface="Lato"/>
                <a:cs typeface="Lato"/>
                <a:sym typeface="Lato"/>
              </a:rPr>
              <a:t>development</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Rapidly evolving, compatibility issues</a:t>
            </a:r>
            <a:endParaRPr sz="1300">
              <a:solidFill>
                <a:schemeClr val="lt1"/>
              </a:solidFill>
              <a:latin typeface="Lato"/>
              <a:ea typeface="Lato"/>
              <a:cs typeface="Lato"/>
              <a:sym typeface="Lato"/>
            </a:endParaRPr>
          </a:p>
          <a:p>
            <a:pPr indent="-311150" lvl="0" marL="457200" rtl="0" algn="l">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Potentially more complex setup</a:t>
            </a:r>
            <a:endParaRPr sz="1300">
              <a:solidFill>
                <a:schemeClr val="lt1"/>
              </a:solidFill>
              <a:latin typeface="Lato"/>
              <a:ea typeface="Lato"/>
              <a:cs typeface="Lato"/>
              <a:sym typeface="Lato"/>
            </a:endParaRPr>
          </a:p>
        </p:txBody>
      </p:sp>
      <p:sp>
        <p:nvSpPr>
          <p:cNvPr id="375" name="Google Shape;375;p36"/>
          <p:cNvSpPr txBox="1"/>
          <p:nvPr/>
        </p:nvSpPr>
        <p:spPr>
          <a:xfrm>
            <a:off x="768096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Trump  (CPE)</a:t>
            </a:r>
            <a:endParaRPr sz="1000">
              <a:solidFill>
                <a:schemeClr val="l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7"/>
          <p:cNvSpPr txBox="1"/>
          <p:nvPr>
            <p:ph type="title"/>
          </p:nvPr>
        </p:nvSpPr>
        <p:spPr>
          <a:xfrm>
            <a:off x="1297500" y="393750"/>
            <a:ext cx="5856900" cy="5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Communication and Data Transfer</a:t>
            </a:r>
            <a:endParaRPr/>
          </a:p>
        </p:txBody>
      </p:sp>
      <p:pic>
        <p:nvPicPr>
          <p:cNvPr id="381" name="Google Shape;381;p37"/>
          <p:cNvPicPr preferRelativeResize="0"/>
          <p:nvPr/>
        </p:nvPicPr>
        <p:blipFill>
          <a:blip r:embed="rId3">
            <a:alphaModFix/>
          </a:blip>
          <a:stretch>
            <a:fillRect/>
          </a:stretch>
        </p:blipFill>
        <p:spPr>
          <a:xfrm>
            <a:off x="8001000" y="137160"/>
            <a:ext cx="1005900" cy="1005900"/>
          </a:xfrm>
          <a:prstGeom prst="ellipse">
            <a:avLst/>
          </a:prstGeom>
          <a:noFill/>
          <a:ln>
            <a:noFill/>
          </a:ln>
        </p:spPr>
      </p:pic>
      <p:sp>
        <p:nvSpPr>
          <p:cNvPr id="382" name="Google Shape;382;p37"/>
          <p:cNvSpPr/>
          <p:nvPr/>
        </p:nvSpPr>
        <p:spPr>
          <a:xfrm>
            <a:off x="51250" y="1673211"/>
            <a:ext cx="4863300" cy="17154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83" name="Google Shape;383;p37"/>
          <p:cNvSpPr/>
          <p:nvPr/>
        </p:nvSpPr>
        <p:spPr>
          <a:xfrm>
            <a:off x="216532" y="1143050"/>
            <a:ext cx="915300" cy="5040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User Interactions</a:t>
            </a:r>
            <a:endParaRPr sz="900">
              <a:latin typeface="Lato"/>
              <a:ea typeface="Lato"/>
              <a:cs typeface="Lato"/>
              <a:sym typeface="Lato"/>
            </a:endParaRPr>
          </a:p>
        </p:txBody>
      </p:sp>
      <p:sp>
        <p:nvSpPr>
          <p:cNvPr id="384" name="Google Shape;384;p37"/>
          <p:cNvSpPr/>
          <p:nvPr/>
        </p:nvSpPr>
        <p:spPr>
          <a:xfrm>
            <a:off x="1318227" y="1143050"/>
            <a:ext cx="915300" cy="5040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Lato"/>
                <a:ea typeface="Lato"/>
                <a:cs typeface="Lato"/>
                <a:sym typeface="Lato"/>
              </a:rPr>
              <a:t>Request Processing</a:t>
            </a:r>
            <a:endParaRPr sz="1000">
              <a:latin typeface="Lato"/>
              <a:ea typeface="Lato"/>
              <a:cs typeface="Lato"/>
              <a:sym typeface="Lato"/>
            </a:endParaRPr>
          </a:p>
        </p:txBody>
      </p:sp>
      <p:sp>
        <p:nvSpPr>
          <p:cNvPr id="385" name="Google Shape;385;p37"/>
          <p:cNvSpPr/>
          <p:nvPr/>
        </p:nvSpPr>
        <p:spPr>
          <a:xfrm>
            <a:off x="2496783" y="1143050"/>
            <a:ext cx="915300" cy="5040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Lato"/>
                <a:ea typeface="Lato"/>
                <a:cs typeface="Lato"/>
                <a:sym typeface="Lato"/>
              </a:rPr>
              <a:t>Message Handler</a:t>
            </a:r>
            <a:endParaRPr sz="1000">
              <a:latin typeface="Lato"/>
              <a:ea typeface="Lato"/>
              <a:cs typeface="Lato"/>
              <a:sym typeface="Lato"/>
            </a:endParaRPr>
          </a:p>
        </p:txBody>
      </p:sp>
      <p:sp>
        <p:nvSpPr>
          <p:cNvPr id="386" name="Google Shape;386;p37"/>
          <p:cNvSpPr/>
          <p:nvPr/>
        </p:nvSpPr>
        <p:spPr>
          <a:xfrm>
            <a:off x="3675339" y="1143050"/>
            <a:ext cx="915300" cy="5040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Lato"/>
                <a:ea typeface="Lato"/>
                <a:cs typeface="Lato"/>
                <a:sym typeface="Lato"/>
              </a:rPr>
              <a:t>Command Execution</a:t>
            </a:r>
            <a:endParaRPr sz="1000">
              <a:latin typeface="Lato"/>
              <a:ea typeface="Lato"/>
              <a:cs typeface="Lato"/>
              <a:sym typeface="Lato"/>
            </a:endParaRPr>
          </a:p>
        </p:txBody>
      </p:sp>
      <p:sp>
        <p:nvSpPr>
          <p:cNvPr id="387" name="Google Shape;387;p37"/>
          <p:cNvSpPr/>
          <p:nvPr/>
        </p:nvSpPr>
        <p:spPr>
          <a:xfrm>
            <a:off x="1253299" y="3414839"/>
            <a:ext cx="915300" cy="5040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Lato"/>
                <a:ea typeface="Lato"/>
                <a:cs typeface="Lato"/>
                <a:sym typeface="Lato"/>
              </a:rPr>
              <a:t>Data Storage</a:t>
            </a:r>
            <a:endParaRPr sz="1000">
              <a:latin typeface="Lato"/>
              <a:ea typeface="Lato"/>
              <a:cs typeface="Lato"/>
              <a:sym typeface="Lato"/>
            </a:endParaRPr>
          </a:p>
        </p:txBody>
      </p:sp>
      <p:sp>
        <p:nvSpPr>
          <p:cNvPr id="388" name="Google Shape;388;p37"/>
          <p:cNvSpPr/>
          <p:nvPr/>
        </p:nvSpPr>
        <p:spPr>
          <a:xfrm>
            <a:off x="3675339" y="3408344"/>
            <a:ext cx="915300" cy="5040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Lato"/>
                <a:ea typeface="Lato"/>
                <a:cs typeface="Lato"/>
                <a:sym typeface="Lato"/>
              </a:rPr>
              <a:t>Individual Components</a:t>
            </a:r>
            <a:endParaRPr sz="800">
              <a:latin typeface="Lato"/>
              <a:ea typeface="Lato"/>
              <a:cs typeface="Lato"/>
              <a:sym typeface="Lato"/>
            </a:endParaRPr>
          </a:p>
        </p:txBody>
      </p:sp>
      <p:sp>
        <p:nvSpPr>
          <p:cNvPr id="389" name="Google Shape;389;p37"/>
          <p:cNvSpPr txBox="1"/>
          <p:nvPr/>
        </p:nvSpPr>
        <p:spPr>
          <a:xfrm>
            <a:off x="768096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Trump  (CPE)</a:t>
            </a:r>
            <a:endParaRPr sz="1000">
              <a:solidFill>
                <a:schemeClr val="lt1"/>
              </a:solidFill>
              <a:latin typeface="Lato"/>
              <a:ea typeface="Lato"/>
              <a:cs typeface="Lato"/>
              <a:sym typeface="Lato"/>
            </a:endParaRPr>
          </a:p>
        </p:txBody>
      </p:sp>
      <p:pic>
        <p:nvPicPr>
          <p:cNvPr id="390" name="Google Shape;390;p37"/>
          <p:cNvPicPr preferRelativeResize="0"/>
          <p:nvPr/>
        </p:nvPicPr>
        <p:blipFill rotWithShape="1">
          <a:blip r:embed="rId4">
            <a:alphaModFix/>
          </a:blip>
          <a:srcRect b="8491" l="2175" r="3216" t="3426"/>
          <a:stretch/>
        </p:blipFill>
        <p:spPr>
          <a:xfrm>
            <a:off x="208253" y="1696631"/>
            <a:ext cx="4585396" cy="1661791"/>
          </a:xfrm>
          <a:prstGeom prst="rect">
            <a:avLst/>
          </a:prstGeom>
          <a:noFill/>
          <a:ln>
            <a:noFill/>
          </a:ln>
        </p:spPr>
      </p:pic>
      <p:graphicFrame>
        <p:nvGraphicFramePr>
          <p:cNvPr id="391" name="Google Shape;391;p37"/>
          <p:cNvGraphicFramePr/>
          <p:nvPr/>
        </p:nvGraphicFramePr>
        <p:xfrm>
          <a:off x="5259000" y="1477350"/>
          <a:ext cx="3000000" cy="3000000"/>
        </p:xfrm>
        <a:graphic>
          <a:graphicData uri="http://schemas.openxmlformats.org/drawingml/2006/table">
            <a:tbl>
              <a:tblPr>
                <a:noFill/>
                <a:tableStyleId>{1465DA8C-A5F4-4DFD-B16D-EB64379D2CD3}</a:tableStyleId>
              </a:tblPr>
              <a:tblGrid>
                <a:gridCol w="1222600"/>
                <a:gridCol w="1222600"/>
                <a:gridCol w="1222600"/>
              </a:tblGrid>
              <a:tr h="301825">
                <a:tc>
                  <a:txBody>
                    <a:bodyPr/>
                    <a:lstStyle/>
                    <a:p>
                      <a:pPr indent="0" lvl="0" marL="0" rtl="0" algn="ctr">
                        <a:spcBef>
                          <a:spcPts val="0"/>
                        </a:spcBef>
                        <a:spcAft>
                          <a:spcPts val="0"/>
                        </a:spcAft>
                        <a:buNone/>
                      </a:pPr>
                      <a:r>
                        <a:rPr b="1" lang="en" sz="900"/>
                        <a:t>Feature</a:t>
                      </a:r>
                      <a:endParaRPr b="1"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900"/>
                        <a:t>WebSocket</a:t>
                      </a:r>
                      <a:endParaRPr b="1"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900"/>
                        <a:t>MQTT Broker</a:t>
                      </a:r>
                      <a:endParaRPr b="1"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r>
              <a:tr h="517425">
                <a:tc>
                  <a:txBody>
                    <a:bodyPr/>
                    <a:lstStyle/>
                    <a:p>
                      <a:pPr indent="0" lvl="0" marL="0" rtl="0" algn="l">
                        <a:spcBef>
                          <a:spcPts val="0"/>
                        </a:spcBef>
                        <a:spcAft>
                          <a:spcPts val="0"/>
                        </a:spcAft>
                        <a:buNone/>
                      </a:pPr>
                      <a:r>
                        <a:rPr lang="en" sz="800"/>
                        <a:t>Communication Model</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Direct, real-time, bi-directional communication</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Indirect, messages go through a broker</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02425">
                <a:tc>
                  <a:txBody>
                    <a:bodyPr/>
                    <a:lstStyle/>
                    <a:p>
                      <a:pPr indent="0" lvl="0" marL="0" rtl="0" algn="l">
                        <a:spcBef>
                          <a:spcPts val="0"/>
                        </a:spcBef>
                        <a:spcAft>
                          <a:spcPts val="0"/>
                        </a:spcAft>
                        <a:buNone/>
                      </a:pPr>
                      <a:r>
                        <a:rPr lang="en" sz="800"/>
                        <a:t>Latency</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Lower latency due to direct </a:t>
                      </a:r>
                      <a:r>
                        <a:rPr lang="en" sz="800"/>
                        <a:t>communication</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Higher latency through broker mediation</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17425">
                <a:tc>
                  <a:txBody>
                    <a:bodyPr/>
                    <a:lstStyle/>
                    <a:p>
                      <a:pPr indent="0" lvl="0" marL="0" rtl="0" algn="l">
                        <a:spcBef>
                          <a:spcPts val="0"/>
                        </a:spcBef>
                        <a:spcAft>
                          <a:spcPts val="0"/>
                        </a:spcAft>
                        <a:buNone/>
                      </a:pPr>
                      <a:r>
                        <a:rPr lang="en" sz="800"/>
                        <a:t>Implementation</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Easy to implement, Prebuilt arduino libraries</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Additional setup and config needed</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02425">
                <a:tc>
                  <a:txBody>
                    <a:bodyPr/>
                    <a:lstStyle/>
                    <a:p>
                      <a:pPr indent="0" lvl="0" marL="0" rtl="0" algn="l">
                        <a:spcBef>
                          <a:spcPts val="0"/>
                        </a:spcBef>
                        <a:spcAft>
                          <a:spcPts val="0"/>
                        </a:spcAft>
                        <a:buNone/>
                      </a:pPr>
                      <a:r>
                        <a:rPr lang="en" sz="800"/>
                        <a:t>Overhead</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m</a:t>
                      </a:r>
                      <a:r>
                        <a:rPr lang="en" sz="800"/>
                        <a:t>inimal , only a single connection</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Higher overhead, multiple connections</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17425">
                <a:tc>
                  <a:txBody>
                    <a:bodyPr/>
                    <a:lstStyle/>
                    <a:p>
                      <a:pPr indent="0" lvl="0" marL="0" rtl="0" algn="l">
                        <a:spcBef>
                          <a:spcPts val="0"/>
                        </a:spcBef>
                        <a:spcAft>
                          <a:spcPts val="0"/>
                        </a:spcAft>
                        <a:buNone/>
                      </a:pPr>
                      <a:r>
                        <a:rPr lang="en" sz="800"/>
                        <a:t>Real-time Suitability</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Excellent for real time applications</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t>Good, but some delay due to broker mediation</a:t>
                      </a:r>
                      <a:endParaRPr sz="8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8"/>
          <p:cNvSpPr txBox="1"/>
          <p:nvPr>
            <p:ph type="title"/>
          </p:nvPr>
        </p:nvSpPr>
        <p:spPr>
          <a:xfrm>
            <a:off x="1297500" y="393750"/>
            <a:ext cx="7038900" cy="55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Development Technologies</a:t>
            </a:r>
            <a:endParaRPr/>
          </a:p>
        </p:txBody>
      </p:sp>
      <p:pic>
        <p:nvPicPr>
          <p:cNvPr id="397" name="Google Shape;397;p38"/>
          <p:cNvPicPr preferRelativeResize="0"/>
          <p:nvPr/>
        </p:nvPicPr>
        <p:blipFill>
          <a:blip r:embed="rId4">
            <a:alphaModFix/>
          </a:blip>
          <a:stretch>
            <a:fillRect/>
          </a:stretch>
        </p:blipFill>
        <p:spPr>
          <a:xfrm>
            <a:off x="8001000" y="137160"/>
            <a:ext cx="1005900" cy="1005900"/>
          </a:xfrm>
          <a:prstGeom prst="ellipse">
            <a:avLst/>
          </a:prstGeom>
          <a:noFill/>
          <a:ln>
            <a:noFill/>
          </a:ln>
        </p:spPr>
      </p:pic>
      <p:grpSp>
        <p:nvGrpSpPr>
          <p:cNvPr id="398" name="Google Shape;398;p38"/>
          <p:cNvGrpSpPr/>
          <p:nvPr/>
        </p:nvGrpSpPr>
        <p:grpSpPr>
          <a:xfrm>
            <a:off x="342891" y="1410000"/>
            <a:ext cx="1938130" cy="2994300"/>
            <a:chOff x="255975" y="1410000"/>
            <a:chExt cx="1900500" cy="2994300"/>
          </a:xfrm>
        </p:grpSpPr>
        <p:sp>
          <p:nvSpPr>
            <p:cNvPr id="399" name="Google Shape;399;p38"/>
            <p:cNvSpPr/>
            <p:nvPr/>
          </p:nvSpPr>
          <p:spPr>
            <a:xfrm>
              <a:off x="255975" y="1410000"/>
              <a:ext cx="19005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Expo 46 — What's New and Why it Matters for React Native Development" id="400" name="Google Shape;400;p38"/>
            <p:cNvPicPr preferRelativeResize="0"/>
            <p:nvPr/>
          </p:nvPicPr>
          <p:blipFill rotWithShape="1">
            <a:blip r:embed="rId5">
              <a:alphaModFix/>
            </a:blip>
            <a:srcRect b="27891" l="25522" r="30282" t="25544"/>
            <a:stretch/>
          </p:blipFill>
          <p:spPr>
            <a:xfrm>
              <a:off x="381113" y="1491538"/>
              <a:ext cx="1650228" cy="627750"/>
            </a:xfrm>
            <a:prstGeom prst="rect">
              <a:avLst/>
            </a:prstGeom>
            <a:noFill/>
            <a:ln>
              <a:noFill/>
            </a:ln>
          </p:spPr>
        </p:pic>
        <p:sp>
          <p:nvSpPr>
            <p:cNvPr id="401" name="Google Shape;401;p38"/>
            <p:cNvSpPr txBox="1"/>
            <p:nvPr/>
          </p:nvSpPr>
          <p:spPr>
            <a:xfrm>
              <a:off x="255975" y="2117040"/>
              <a:ext cx="1900500" cy="20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Expo is an application for testing React apps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Mobile App for IOS and Android to stream React App</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Real-time updates for modifications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No need for emulators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Use of multiple devices at the same time</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p:txBody>
        </p:sp>
      </p:grpSp>
      <p:grpSp>
        <p:nvGrpSpPr>
          <p:cNvPr id="402" name="Google Shape;402;p38"/>
          <p:cNvGrpSpPr/>
          <p:nvPr/>
        </p:nvGrpSpPr>
        <p:grpSpPr>
          <a:xfrm>
            <a:off x="2527188" y="1409988"/>
            <a:ext cx="2006712" cy="2994312"/>
            <a:chOff x="2369163" y="1409988"/>
            <a:chExt cx="2006712" cy="2994312"/>
          </a:xfrm>
        </p:grpSpPr>
        <p:sp>
          <p:nvSpPr>
            <p:cNvPr id="403" name="Google Shape;403;p38"/>
            <p:cNvSpPr/>
            <p:nvPr/>
          </p:nvSpPr>
          <p:spPr>
            <a:xfrm>
              <a:off x="2369163" y="1410000"/>
              <a:ext cx="19005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04" name="Google Shape;404;p38"/>
            <p:cNvPicPr preferRelativeResize="0"/>
            <p:nvPr/>
          </p:nvPicPr>
          <p:blipFill rotWithShape="1">
            <a:blip r:embed="rId6">
              <a:alphaModFix/>
            </a:blip>
            <a:srcRect b="12083" l="4669" r="5021" t="11294"/>
            <a:stretch/>
          </p:blipFill>
          <p:spPr>
            <a:xfrm>
              <a:off x="2853337" y="1409988"/>
              <a:ext cx="932125" cy="790797"/>
            </a:xfrm>
            <a:prstGeom prst="rect">
              <a:avLst/>
            </a:prstGeom>
            <a:noFill/>
            <a:ln>
              <a:noFill/>
            </a:ln>
          </p:spPr>
        </p:pic>
        <p:sp>
          <p:nvSpPr>
            <p:cNvPr id="405" name="Google Shape;405;p38"/>
            <p:cNvSpPr txBox="1"/>
            <p:nvPr/>
          </p:nvSpPr>
          <p:spPr>
            <a:xfrm>
              <a:off x="2369175" y="2109125"/>
              <a:ext cx="2006700" cy="17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REST API Interface is for </a:t>
              </a:r>
              <a:r>
                <a:rPr lang="en" sz="1000">
                  <a:solidFill>
                    <a:schemeClr val="lt1"/>
                  </a:solidFill>
                  <a:latin typeface="Lato"/>
                  <a:ea typeface="Lato"/>
                  <a:cs typeface="Lato"/>
                  <a:sym typeface="Lato"/>
                </a:rPr>
                <a:t>communication</a:t>
              </a:r>
              <a:r>
                <a:rPr lang="en" sz="1000">
                  <a:solidFill>
                    <a:schemeClr val="lt1"/>
                  </a:solidFill>
                  <a:latin typeface="Lato"/>
                  <a:ea typeface="Lato"/>
                  <a:cs typeface="Lato"/>
                  <a:sym typeface="Lato"/>
                </a:rPr>
                <a:t> between different systems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Uses HTTP requests to GET, POST, PUT, or DELETE data</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Allows the ESP32 to interact with server and database</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Uses a queue based system to send commands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No need for port forwarding</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p:txBody>
        </p:sp>
      </p:grpSp>
      <p:grpSp>
        <p:nvGrpSpPr>
          <p:cNvPr id="406" name="Google Shape;406;p38"/>
          <p:cNvGrpSpPr/>
          <p:nvPr/>
        </p:nvGrpSpPr>
        <p:grpSpPr>
          <a:xfrm>
            <a:off x="4639500" y="1401400"/>
            <a:ext cx="2024100" cy="2994300"/>
            <a:chOff x="4579850" y="1401400"/>
            <a:chExt cx="2024100" cy="2994300"/>
          </a:xfrm>
        </p:grpSpPr>
        <p:sp>
          <p:nvSpPr>
            <p:cNvPr id="407" name="Google Shape;407;p38"/>
            <p:cNvSpPr/>
            <p:nvPr/>
          </p:nvSpPr>
          <p:spPr>
            <a:xfrm>
              <a:off x="4579850" y="1401400"/>
              <a:ext cx="19773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08" name="Google Shape;408;p38" title="File:Arduino Logo Registered.svg - Wikipedia"/>
            <p:cNvPicPr preferRelativeResize="0"/>
            <p:nvPr/>
          </p:nvPicPr>
          <p:blipFill>
            <a:blip r:embed="rId7">
              <a:alphaModFix/>
            </a:blip>
            <a:stretch>
              <a:fillRect/>
            </a:stretch>
          </p:blipFill>
          <p:spPr>
            <a:xfrm>
              <a:off x="5073040" y="1482914"/>
              <a:ext cx="932133" cy="627750"/>
            </a:xfrm>
            <a:prstGeom prst="rect">
              <a:avLst/>
            </a:prstGeom>
            <a:noFill/>
            <a:ln>
              <a:noFill/>
            </a:ln>
          </p:spPr>
        </p:pic>
        <p:sp>
          <p:nvSpPr>
            <p:cNvPr id="409" name="Google Shape;409;p38"/>
            <p:cNvSpPr txBox="1"/>
            <p:nvPr/>
          </p:nvSpPr>
          <p:spPr>
            <a:xfrm>
              <a:off x="4588550" y="2092275"/>
              <a:ext cx="2015400" cy="16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Arduino IDE is the Integrated Development Environment for programming the ESP32</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Supports C or C++ languages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Provides tools for compiling and uploading code to the ESP32</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Has serial monitor  for debugging purposes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Extensive public libraries with examples for each case</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p:txBody>
        </p:sp>
      </p:grpSp>
      <p:grpSp>
        <p:nvGrpSpPr>
          <p:cNvPr id="410" name="Google Shape;410;p38"/>
          <p:cNvGrpSpPr/>
          <p:nvPr/>
        </p:nvGrpSpPr>
        <p:grpSpPr>
          <a:xfrm>
            <a:off x="6858000" y="1401400"/>
            <a:ext cx="1938213" cy="2994300"/>
            <a:chOff x="6725307" y="1410000"/>
            <a:chExt cx="1938600" cy="2994300"/>
          </a:xfrm>
        </p:grpSpPr>
        <p:sp>
          <p:nvSpPr>
            <p:cNvPr id="411" name="Google Shape;411;p38"/>
            <p:cNvSpPr/>
            <p:nvPr/>
          </p:nvSpPr>
          <p:spPr>
            <a:xfrm>
              <a:off x="6725307" y="1410000"/>
              <a:ext cx="1938600" cy="299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12" name="Google Shape;412;p38"/>
            <p:cNvSpPr txBox="1"/>
            <p:nvPr/>
          </p:nvSpPr>
          <p:spPr>
            <a:xfrm>
              <a:off x="6725307" y="2086900"/>
              <a:ext cx="1938600" cy="16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Figma is the design tool used for prototyping user interfaces for web and mobile applications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Real-time collaboration on designs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Wide range of design components and plugins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Preset dimensions of desktop and mobile screens</a:t>
              </a:r>
              <a:endParaRPr sz="1000">
                <a:solidFill>
                  <a:schemeClr val="lt1"/>
                </a:solidFill>
                <a:latin typeface="Lato"/>
                <a:ea typeface="Lato"/>
                <a:cs typeface="Lato"/>
                <a:sym typeface="Lato"/>
              </a:endParaRPr>
            </a:p>
            <a:p>
              <a:pPr indent="-292100" lvl="0" marL="457200" rtl="0" algn="l">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Simulation of user interactions</a:t>
              </a:r>
              <a:endParaRPr sz="1000">
                <a:solidFill>
                  <a:schemeClr val="lt1"/>
                </a:solidFill>
                <a:latin typeface="Lato"/>
                <a:ea typeface="Lato"/>
                <a:cs typeface="Lato"/>
                <a:sym typeface="Lato"/>
              </a:endParaRPr>
            </a:p>
          </p:txBody>
        </p:sp>
        <p:pic>
          <p:nvPicPr>
            <p:cNvPr id="413" name="Google Shape;413;p38" title="File:Figma-logo.svg - Wikimedia Commons"/>
            <p:cNvPicPr preferRelativeResize="0"/>
            <p:nvPr/>
          </p:nvPicPr>
          <p:blipFill>
            <a:blip r:embed="rId8">
              <a:alphaModFix/>
            </a:blip>
            <a:stretch>
              <a:fillRect/>
            </a:stretch>
          </p:blipFill>
          <p:spPr>
            <a:xfrm>
              <a:off x="7476825" y="1450089"/>
              <a:ext cx="473750" cy="710625"/>
            </a:xfrm>
            <a:prstGeom prst="rect">
              <a:avLst/>
            </a:prstGeom>
            <a:noFill/>
            <a:ln>
              <a:noFill/>
            </a:ln>
          </p:spPr>
        </p:pic>
      </p:grpSp>
      <p:sp>
        <p:nvSpPr>
          <p:cNvPr id="414" name="Google Shape;414;p38"/>
          <p:cNvSpPr txBox="1"/>
          <p:nvPr/>
        </p:nvSpPr>
        <p:spPr>
          <a:xfrm>
            <a:off x="768096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Trump  (CPE)</a:t>
            </a:r>
            <a:endParaRPr sz="1000">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9"/>
          <p:cNvSpPr txBox="1"/>
          <p:nvPr>
            <p:ph type="title"/>
          </p:nvPr>
        </p:nvSpPr>
        <p:spPr>
          <a:xfrm>
            <a:off x="1297500" y="393750"/>
            <a:ext cx="4035900" cy="590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Desktop Website Interface</a:t>
            </a:r>
            <a:endParaRPr/>
          </a:p>
        </p:txBody>
      </p:sp>
      <p:pic>
        <p:nvPicPr>
          <p:cNvPr id="420" name="Google Shape;420;p39"/>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421" name="Google Shape;421;p39"/>
          <p:cNvSpPr txBox="1"/>
          <p:nvPr/>
        </p:nvSpPr>
        <p:spPr>
          <a:xfrm>
            <a:off x="1249675" y="929750"/>
            <a:ext cx="6522600" cy="868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UI elements inspired by the mobile app for a consistent user experience</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Addition informational pages such as About Us and a Usage Manual</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Accessibility options include alternative text and color changes for button selection</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Manager page offers a comprehensive interface with all information accessible on a single page</a:t>
            </a:r>
            <a:endParaRPr sz="1100">
              <a:solidFill>
                <a:schemeClr val="lt1"/>
              </a:solidFill>
              <a:latin typeface="Lato"/>
              <a:ea typeface="Lato"/>
              <a:cs typeface="Lato"/>
              <a:sym typeface="Lato"/>
            </a:endParaRPr>
          </a:p>
        </p:txBody>
      </p:sp>
      <p:sp>
        <p:nvSpPr>
          <p:cNvPr id="422" name="Google Shape;422;p39"/>
          <p:cNvSpPr txBox="1"/>
          <p:nvPr/>
        </p:nvSpPr>
        <p:spPr>
          <a:xfrm>
            <a:off x="768096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Trump  (CPE)</a:t>
            </a:r>
            <a:endParaRPr sz="1000">
              <a:solidFill>
                <a:schemeClr val="lt1"/>
              </a:solidFill>
              <a:latin typeface="Lato"/>
              <a:ea typeface="Lato"/>
              <a:cs typeface="Lato"/>
              <a:sym typeface="Lato"/>
            </a:endParaRPr>
          </a:p>
        </p:txBody>
      </p:sp>
      <p:pic>
        <p:nvPicPr>
          <p:cNvPr id="423" name="Google Shape;423;p39"/>
          <p:cNvPicPr preferRelativeResize="0"/>
          <p:nvPr/>
        </p:nvPicPr>
        <p:blipFill>
          <a:blip r:embed="rId5">
            <a:alphaModFix/>
          </a:blip>
          <a:stretch>
            <a:fillRect/>
          </a:stretch>
        </p:blipFill>
        <p:spPr>
          <a:xfrm>
            <a:off x="599925" y="2097550"/>
            <a:ext cx="3885987" cy="2449751"/>
          </a:xfrm>
          <a:prstGeom prst="rect">
            <a:avLst/>
          </a:prstGeom>
          <a:noFill/>
          <a:ln cap="flat" cmpd="sng" w="9525">
            <a:solidFill>
              <a:schemeClr val="lt1"/>
            </a:solidFill>
            <a:prstDash val="solid"/>
            <a:round/>
            <a:headEnd len="sm" w="sm" type="none"/>
            <a:tailEnd len="sm" w="sm" type="none"/>
          </a:ln>
        </p:spPr>
      </p:pic>
      <p:pic>
        <p:nvPicPr>
          <p:cNvPr id="424" name="Google Shape;424;p39"/>
          <p:cNvPicPr preferRelativeResize="0"/>
          <p:nvPr/>
        </p:nvPicPr>
        <p:blipFill>
          <a:blip r:embed="rId6">
            <a:alphaModFix/>
          </a:blip>
          <a:stretch>
            <a:fillRect/>
          </a:stretch>
        </p:blipFill>
        <p:spPr>
          <a:xfrm>
            <a:off x="4773600" y="2097550"/>
            <a:ext cx="3829301" cy="2449751"/>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0"/>
          <p:cNvSpPr txBox="1"/>
          <p:nvPr>
            <p:ph type="title"/>
          </p:nvPr>
        </p:nvSpPr>
        <p:spPr>
          <a:xfrm>
            <a:off x="1297500" y="393750"/>
            <a:ext cx="4364700" cy="56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Mobile App Interface</a:t>
            </a:r>
            <a:endParaRPr/>
          </a:p>
        </p:txBody>
      </p:sp>
      <p:pic>
        <p:nvPicPr>
          <p:cNvPr id="430" name="Google Shape;430;p40"/>
          <p:cNvPicPr preferRelativeResize="0"/>
          <p:nvPr/>
        </p:nvPicPr>
        <p:blipFill>
          <a:blip r:embed="rId3">
            <a:alphaModFix/>
          </a:blip>
          <a:stretch>
            <a:fillRect/>
          </a:stretch>
        </p:blipFill>
        <p:spPr>
          <a:xfrm>
            <a:off x="8001000" y="137160"/>
            <a:ext cx="1005900" cy="1005900"/>
          </a:xfrm>
          <a:prstGeom prst="ellipse">
            <a:avLst/>
          </a:prstGeom>
          <a:noFill/>
          <a:ln>
            <a:noFill/>
          </a:ln>
        </p:spPr>
      </p:pic>
      <p:sp>
        <p:nvSpPr>
          <p:cNvPr id="431" name="Google Shape;431;p40"/>
          <p:cNvSpPr/>
          <p:nvPr/>
        </p:nvSpPr>
        <p:spPr>
          <a:xfrm>
            <a:off x="424248" y="1349643"/>
            <a:ext cx="1316700" cy="53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Login</a:t>
            </a:r>
            <a:endParaRPr sz="900">
              <a:latin typeface="Lato"/>
              <a:ea typeface="Lato"/>
              <a:cs typeface="Lato"/>
              <a:sym typeface="Lato"/>
            </a:endParaRPr>
          </a:p>
          <a:p>
            <a:pPr indent="0" lvl="0" marL="0" rtl="0" algn="ctr">
              <a:spcBef>
                <a:spcPts val="0"/>
              </a:spcBef>
              <a:spcAft>
                <a:spcPts val="0"/>
              </a:spcAft>
              <a:buNone/>
            </a:pPr>
            <a:r>
              <a:rPr lang="en" sz="900">
                <a:latin typeface="Lato"/>
                <a:ea typeface="Lato"/>
                <a:cs typeface="Lato"/>
                <a:sym typeface="Lato"/>
              </a:rPr>
              <a:t> Auto Data Storage</a:t>
            </a:r>
            <a:endParaRPr sz="900">
              <a:latin typeface="Lato"/>
              <a:ea typeface="Lato"/>
              <a:cs typeface="Lato"/>
              <a:sym typeface="Lato"/>
            </a:endParaRPr>
          </a:p>
        </p:txBody>
      </p:sp>
      <p:sp>
        <p:nvSpPr>
          <p:cNvPr id="432" name="Google Shape;432;p40"/>
          <p:cNvSpPr/>
          <p:nvPr/>
        </p:nvSpPr>
        <p:spPr>
          <a:xfrm>
            <a:off x="1957676" y="1349643"/>
            <a:ext cx="1449000" cy="53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Registration</a:t>
            </a:r>
            <a:endParaRPr sz="900">
              <a:latin typeface="Lato"/>
              <a:ea typeface="Lato"/>
              <a:cs typeface="Lato"/>
              <a:sym typeface="Lato"/>
            </a:endParaRPr>
          </a:p>
          <a:p>
            <a:pPr indent="0" lvl="0" marL="0" rtl="0" algn="ctr">
              <a:spcBef>
                <a:spcPts val="0"/>
              </a:spcBef>
              <a:spcAft>
                <a:spcPts val="0"/>
              </a:spcAft>
              <a:buNone/>
            </a:pPr>
            <a:r>
              <a:rPr lang="en" sz="900">
                <a:latin typeface="Lato"/>
                <a:ea typeface="Lato"/>
                <a:cs typeface="Lato"/>
                <a:sym typeface="Lato"/>
              </a:rPr>
              <a:t>User Account Creation</a:t>
            </a:r>
            <a:endParaRPr sz="900">
              <a:latin typeface="Lato"/>
              <a:ea typeface="Lato"/>
              <a:cs typeface="Lato"/>
              <a:sym typeface="Lato"/>
            </a:endParaRPr>
          </a:p>
        </p:txBody>
      </p:sp>
      <p:sp>
        <p:nvSpPr>
          <p:cNvPr id="433" name="Google Shape;433;p40"/>
          <p:cNvSpPr/>
          <p:nvPr/>
        </p:nvSpPr>
        <p:spPr>
          <a:xfrm>
            <a:off x="3524703" y="1349643"/>
            <a:ext cx="1449000" cy="53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Dashboard</a:t>
            </a:r>
            <a:endParaRPr sz="900">
              <a:latin typeface="Lato"/>
              <a:ea typeface="Lato"/>
              <a:cs typeface="Lato"/>
              <a:sym typeface="Lato"/>
            </a:endParaRPr>
          </a:p>
          <a:p>
            <a:pPr indent="0" lvl="0" marL="0" rtl="0" algn="ctr">
              <a:spcBef>
                <a:spcPts val="0"/>
              </a:spcBef>
              <a:spcAft>
                <a:spcPts val="0"/>
              </a:spcAft>
              <a:buNone/>
            </a:pPr>
            <a:r>
              <a:rPr lang="en" sz="900">
                <a:latin typeface="Lato"/>
                <a:ea typeface="Lato"/>
                <a:cs typeface="Lato"/>
                <a:sym typeface="Lato"/>
              </a:rPr>
              <a:t>R</a:t>
            </a:r>
            <a:r>
              <a:rPr lang="en" sz="900">
                <a:latin typeface="Lato"/>
                <a:ea typeface="Lato"/>
                <a:cs typeface="Lato"/>
                <a:sym typeface="Lato"/>
              </a:rPr>
              <a:t>obot Status and Station Traversal</a:t>
            </a:r>
            <a:endParaRPr sz="900">
              <a:latin typeface="Lato"/>
              <a:ea typeface="Lato"/>
              <a:cs typeface="Lato"/>
              <a:sym typeface="Lato"/>
            </a:endParaRPr>
          </a:p>
        </p:txBody>
      </p:sp>
      <p:sp>
        <p:nvSpPr>
          <p:cNvPr id="434" name="Google Shape;434;p40"/>
          <p:cNvSpPr/>
          <p:nvPr/>
        </p:nvSpPr>
        <p:spPr>
          <a:xfrm>
            <a:off x="5107995" y="1349643"/>
            <a:ext cx="1449000" cy="53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Tools and Jobs  </a:t>
            </a:r>
            <a:endParaRPr sz="900">
              <a:latin typeface="Lato"/>
              <a:ea typeface="Lato"/>
              <a:cs typeface="Lato"/>
              <a:sym typeface="Lato"/>
            </a:endParaRPr>
          </a:p>
          <a:p>
            <a:pPr indent="0" lvl="0" marL="0" rtl="0" algn="ctr">
              <a:spcBef>
                <a:spcPts val="0"/>
              </a:spcBef>
              <a:spcAft>
                <a:spcPts val="0"/>
              </a:spcAft>
              <a:buNone/>
            </a:pPr>
            <a:r>
              <a:rPr lang="en" sz="900">
                <a:latin typeface="Lato"/>
                <a:ea typeface="Lato"/>
                <a:cs typeface="Lato"/>
                <a:sym typeface="Lato"/>
              </a:rPr>
              <a:t>Status of Tools</a:t>
            </a:r>
            <a:endParaRPr sz="900">
              <a:latin typeface="Lato"/>
              <a:ea typeface="Lato"/>
              <a:cs typeface="Lato"/>
              <a:sym typeface="Lato"/>
            </a:endParaRPr>
          </a:p>
        </p:txBody>
      </p:sp>
      <p:sp>
        <p:nvSpPr>
          <p:cNvPr id="435" name="Google Shape;435;p40"/>
          <p:cNvSpPr/>
          <p:nvPr/>
        </p:nvSpPr>
        <p:spPr>
          <a:xfrm>
            <a:off x="6691300" y="1349643"/>
            <a:ext cx="1449000" cy="539400"/>
          </a:xfrm>
          <a:prstGeom prst="horizontalScroll">
            <a:avLst>
              <a:gd fmla="val 1250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History</a:t>
            </a:r>
            <a:endParaRPr sz="900">
              <a:latin typeface="Lato"/>
              <a:ea typeface="Lato"/>
              <a:cs typeface="Lato"/>
              <a:sym typeface="Lato"/>
            </a:endParaRPr>
          </a:p>
          <a:p>
            <a:pPr indent="0" lvl="0" marL="0" rtl="0" algn="ctr">
              <a:spcBef>
                <a:spcPts val="0"/>
              </a:spcBef>
              <a:spcAft>
                <a:spcPts val="0"/>
              </a:spcAft>
              <a:buNone/>
            </a:pPr>
            <a:r>
              <a:rPr lang="en" sz="900">
                <a:latin typeface="Lato"/>
                <a:ea typeface="Lato"/>
                <a:cs typeface="Lato"/>
                <a:sym typeface="Lato"/>
              </a:rPr>
              <a:t>Tool Check-in or Check-out Records</a:t>
            </a:r>
            <a:endParaRPr sz="900">
              <a:latin typeface="Lato"/>
              <a:ea typeface="Lato"/>
              <a:cs typeface="Lato"/>
              <a:sym typeface="Lato"/>
            </a:endParaRPr>
          </a:p>
        </p:txBody>
      </p:sp>
      <p:sp>
        <p:nvSpPr>
          <p:cNvPr id="436" name="Google Shape;436;p40"/>
          <p:cNvSpPr txBox="1"/>
          <p:nvPr/>
        </p:nvSpPr>
        <p:spPr>
          <a:xfrm>
            <a:off x="7680960" y="1060704"/>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Trump  (CPE)</a:t>
            </a:r>
            <a:endParaRPr sz="1000">
              <a:solidFill>
                <a:schemeClr val="lt1"/>
              </a:solidFill>
              <a:latin typeface="Lato"/>
              <a:ea typeface="Lato"/>
              <a:cs typeface="Lato"/>
              <a:sym typeface="Lato"/>
            </a:endParaRPr>
          </a:p>
        </p:txBody>
      </p:sp>
      <p:pic>
        <p:nvPicPr>
          <p:cNvPr id="437" name="Google Shape;437;p40"/>
          <p:cNvPicPr preferRelativeResize="0"/>
          <p:nvPr/>
        </p:nvPicPr>
        <p:blipFill rotWithShape="1">
          <a:blip r:embed="rId4">
            <a:alphaModFix/>
          </a:blip>
          <a:srcRect b="6620" l="0" r="0" t="0"/>
          <a:stretch/>
        </p:blipFill>
        <p:spPr>
          <a:xfrm>
            <a:off x="358100" y="1993913"/>
            <a:ext cx="1449001" cy="2782090"/>
          </a:xfrm>
          <a:prstGeom prst="rect">
            <a:avLst/>
          </a:prstGeom>
          <a:noFill/>
          <a:ln cap="flat" cmpd="sng" w="9525">
            <a:solidFill>
              <a:schemeClr val="lt1"/>
            </a:solidFill>
            <a:prstDash val="solid"/>
            <a:round/>
            <a:headEnd len="sm" w="sm" type="none"/>
            <a:tailEnd len="sm" w="sm" type="none"/>
          </a:ln>
        </p:spPr>
      </p:pic>
      <p:pic>
        <p:nvPicPr>
          <p:cNvPr id="438" name="Google Shape;438;p40"/>
          <p:cNvPicPr preferRelativeResize="0"/>
          <p:nvPr/>
        </p:nvPicPr>
        <p:blipFill rotWithShape="1">
          <a:blip r:embed="rId5">
            <a:alphaModFix/>
          </a:blip>
          <a:srcRect b="6699" l="0" r="0" t="0"/>
          <a:stretch/>
        </p:blipFill>
        <p:spPr>
          <a:xfrm>
            <a:off x="1957675" y="1994950"/>
            <a:ext cx="1449001" cy="2780022"/>
          </a:xfrm>
          <a:prstGeom prst="rect">
            <a:avLst/>
          </a:prstGeom>
          <a:noFill/>
          <a:ln cap="flat" cmpd="sng" w="9525">
            <a:solidFill>
              <a:schemeClr val="lt1"/>
            </a:solidFill>
            <a:prstDash val="solid"/>
            <a:round/>
            <a:headEnd len="sm" w="sm" type="none"/>
            <a:tailEnd len="sm" w="sm" type="none"/>
          </a:ln>
        </p:spPr>
      </p:pic>
      <p:pic>
        <p:nvPicPr>
          <p:cNvPr id="439" name="Google Shape;439;p40"/>
          <p:cNvPicPr preferRelativeResize="0"/>
          <p:nvPr/>
        </p:nvPicPr>
        <p:blipFill rotWithShape="1">
          <a:blip r:embed="rId6">
            <a:alphaModFix/>
          </a:blip>
          <a:srcRect b="6594" l="0" r="0" t="0"/>
          <a:stretch/>
        </p:blipFill>
        <p:spPr>
          <a:xfrm>
            <a:off x="3524700" y="1993500"/>
            <a:ext cx="1449001" cy="2782920"/>
          </a:xfrm>
          <a:prstGeom prst="rect">
            <a:avLst/>
          </a:prstGeom>
          <a:noFill/>
          <a:ln cap="flat" cmpd="sng" w="9525">
            <a:solidFill>
              <a:schemeClr val="lt1"/>
            </a:solidFill>
            <a:prstDash val="solid"/>
            <a:round/>
            <a:headEnd len="sm" w="sm" type="none"/>
            <a:tailEnd len="sm" w="sm" type="none"/>
          </a:ln>
        </p:spPr>
      </p:pic>
      <p:pic>
        <p:nvPicPr>
          <p:cNvPr id="440" name="Google Shape;440;p40"/>
          <p:cNvPicPr preferRelativeResize="0"/>
          <p:nvPr/>
        </p:nvPicPr>
        <p:blipFill rotWithShape="1">
          <a:blip r:embed="rId7">
            <a:alphaModFix/>
          </a:blip>
          <a:srcRect b="6924" l="0" r="0" t="0"/>
          <a:stretch/>
        </p:blipFill>
        <p:spPr>
          <a:xfrm>
            <a:off x="5108000" y="1998379"/>
            <a:ext cx="1449001" cy="2773161"/>
          </a:xfrm>
          <a:prstGeom prst="rect">
            <a:avLst/>
          </a:prstGeom>
          <a:noFill/>
          <a:ln cap="flat" cmpd="sng" w="9525">
            <a:solidFill>
              <a:schemeClr val="lt1"/>
            </a:solidFill>
            <a:prstDash val="solid"/>
            <a:round/>
            <a:headEnd len="sm" w="sm" type="none"/>
            <a:tailEnd len="sm" w="sm" type="none"/>
          </a:ln>
        </p:spPr>
      </p:pic>
      <p:pic>
        <p:nvPicPr>
          <p:cNvPr id="441" name="Google Shape;441;p40"/>
          <p:cNvPicPr preferRelativeResize="0"/>
          <p:nvPr/>
        </p:nvPicPr>
        <p:blipFill rotWithShape="1">
          <a:blip r:embed="rId8">
            <a:alphaModFix/>
          </a:blip>
          <a:srcRect b="6716" l="0" r="0" t="0"/>
          <a:stretch/>
        </p:blipFill>
        <p:spPr>
          <a:xfrm>
            <a:off x="6691300" y="1995330"/>
            <a:ext cx="1449001" cy="2779259"/>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System Testing: Line Following</a:t>
            </a:r>
            <a:endParaRPr/>
          </a:p>
        </p:txBody>
      </p:sp>
      <p:sp>
        <p:nvSpPr>
          <p:cNvPr id="447" name="Google Shape;447;p4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H-bridge </a:t>
            </a:r>
            <a:r>
              <a:rPr lang="en"/>
              <a:t>circuit testing </a:t>
            </a:r>
            <a:endParaRPr/>
          </a:p>
          <a:p>
            <a:pPr indent="-311150" lvl="0" marL="457200" rtl="0" algn="l">
              <a:lnSpc>
                <a:spcPct val="200000"/>
              </a:lnSpc>
              <a:spcBef>
                <a:spcPts val="0"/>
              </a:spcBef>
              <a:spcAft>
                <a:spcPts val="0"/>
              </a:spcAft>
              <a:buSzPts val="1300"/>
              <a:buChar char="●"/>
            </a:pPr>
            <a:r>
              <a:rPr lang="en"/>
              <a:t>IR sensor calibration </a:t>
            </a:r>
            <a:endParaRPr/>
          </a:p>
          <a:p>
            <a:pPr indent="-311150" lvl="0" marL="457200" rtl="0" algn="l">
              <a:lnSpc>
                <a:spcPct val="200000"/>
              </a:lnSpc>
              <a:spcBef>
                <a:spcPts val="0"/>
              </a:spcBef>
              <a:spcAft>
                <a:spcPts val="0"/>
              </a:spcAft>
              <a:buSzPts val="1300"/>
              <a:buChar char="●"/>
            </a:pPr>
            <a:r>
              <a:rPr lang="en"/>
              <a:t>Bang-bang control approach </a:t>
            </a:r>
            <a:endParaRPr/>
          </a:p>
          <a:p>
            <a:pPr indent="-311150" lvl="0" marL="457200" rtl="0" algn="l">
              <a:lnSpc>
                <a:spcPct val="200000"/>
              </a:lnSpc>
              <a:spcBef>
                <a:spcPts val="0"/>
              </a:spcBef>
              <a:spcAft>
                <a:spcPts val="0"/>
              </a:spcAft>
              <a:buSzPts val="1300"/>
              <a:buChar char="●"/>
            </a:pPr>
            <a:r>
              <a:rPr lang="en"/>
              <a:t>PID control tuning </a:t>
            </a:r>
            <a:endParaRPr/>
          </a:p>
        </p:txBody>
      </p:sp>
      <p:pic>
        <p:nvPicPr>
          <p:cNvPr id="448" name="Google Shape;448;p41"/>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449" name="Google Shape;449;p41"/>
          <p:cNvSpPr txBox="1"/>
          <p:nvPr/>
        </p:nvSpPr>
        <p:spPr>
          <a:xfrm>
            <a:off x="777240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 (EE)</a:t>
            </a:r>
            <a:endParaRPr sz="1000">
              <a:solidFill>
                <a:schemeClr val="lt1"/>
              </a:solidFill>
              <a:latin typeface="Lato"/>
              <a:ea typeface="Lato"/>
              <a:cs typeface="Lato"/>
              <a:sym typeface="Lato"/>
            </a:endParaRPr>
          </a:p>
        </p:txBody>
      </p:sp>
      <p:pic>
        <p:nvPicPr>
          <p:cNvPr id="450" name="Google Shape;450;p41" title="IMG_8973.PNG"/>
          <p:cNvPicPr preferRelativeResize="0"/>
          <p:nvPr/>
        </p:nvPicPr>
        <p:blipFill rotWithShape="1">
          <a:blip r:embed="rId5">
            <a:alphaModFix/>
          </a:blip>
          <a:srcRect b="18360" l="0" r="0" t="11933"/>
          <a:stretch/>
        </p:blipFill>
        <p:spPr>
          <a:xfrm>
            <a:off x="4269775" y="1230487"/>
            <a:ext cx="2376550" cy="3585326"/>
          </a:xfrm>
          <a:prstGeom prst="rect">
            <a:avLst/>
          </a:prstGeom>
          <a:noFill/>
          <a:ln>
            <a:noFill/>
          </a:ln>
        </p:spPr>
      </p:pic>
      <p:pic>
        <p:nvPicPr>
          <p:cNvPr id="451" name="Google Shape;451;p41" title="IMG_8974.PNG"/>
          <p:cNvPicPr preferRelativeResize="0"/>
          <p:nvPr/>
        </p:nvPicPr>
        <p:blipFill>
          <a:blip r:embed="rId6">
            <a:alphaModFix/>
          </a:blip>
          <a:stretch>
            <a:fillRect/>
          </a:stretch>
        </p:blipFill>
        <p:spPr>
          <a:xfrm>
            <a:off x="6858000" y="1815925"/>
            <a:ext cx="2143150" cy="29999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Overview</a:t>
            </a:r>
            <a:endParaRPr/>
          </a:p>
        </p:txBody>
      </p:sp>
      <p:sp>
        <p:nvSpPr>
          <p:cNvPr id="150" name="Google Shape;150;p15"/>
          <p:cNvSpPr txBox="1"/>
          <p:nvPr>
            <p:ph idx="1" type="body"/>
          </p:nvPr>
        </p:nvSpPr>
        <p:spPr>
          <a:xfrm>
            <a:off x="215450" y="1723575"/>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Create an semi-autonomous robotic toolbox that will navigate between workspaces</a:t>
            </a:r>
            <a:endParaRPr/>
          </a:p>
          <a:p>
            <a:pPr indent="0" lvl="0" marL="457200" rtl="0" algn="l">
              <a:spcBef>
                <a:spcPts val="1200"/>
              </a:spcBef>
              <a:spcAft>
                <a:spcPts val="0"/>
              </a:spcAft>
              <a:buNone/>
            </a:pPr>
            <a:r>
              <a:t/>
            </a:r>
            <a:endParaRPr/>
          </a:p>
          <a:p>
            <a:pPr indent="-311150" lvl="0" marL="457200" rtl="0" algn="l">
              <a:spcBef>
                <a:spcPts val="1200"/>
              </a:spcBef>
              <a:spcAft>
                <a:spcPts val="0"/>
              </a:spcAft>
              <a:buSzPts val="1300"/>
              <a:buChar char="●"/>
            </a:pPr>
            <a:r>
              <a:rPr lang="en"/>
              <a:t>Develop a software tool </a:t>
            </a:r>
            <a:r>
              <a:rPr lang="en"/>
              <a:t>tracking  system</a:t>
            </a:r>
            <a:endParaRPr/>
          </a:p>
          <a:p>
            <a:pPr indent="0" lvl="0" marL="457200" rtl="0" algn="l">
              <a:spcBef>
                <a:spcPts val="1200"/>
              </a:spcBef>
              <a:spcAft>
                <a:spcPts val="0"/>
              </a:spcAft>
              <a:buNone/>
            </a:pPr>
            <a:r>
              <a:t/>
            </a:r>
            <a:endParaRPr/>
          </a:p>
          <a:p>
            <a:pPr indent="-311150" lvl="0" marL="457200" rtl="0" algn="l">
              <a:spcBef>
                <a:spcPts val="1200"/>
              </a:spcBef>
              <a:spcAft>
                <a:spcPts val="0"/>
              </a:spcAft>
              <a:buSzPts val="1300"/>
              <a:buChar char="●"/>
            </a:pPr>
            <a:r>
              <a:rPr lang="en"/>
              <a:t>Create a user interface that allows tool requests to be sent</a:t>
            </a:r>
            <a:endParaRPr/>
          </a:p>
          <a:p>
            <a:pPr indent="0" lvl="0" marL="457200" rtl="0" algn="l">
              <a:spcBef>
                <a:spcPts val="1200"/>
              </a:spcBef>
              <a:spcAft>
                <a:spcPts val="0"/>
              </a:spcAft>
              <a:buNone/>
            </a:pPr>
            <a:r>
              <a:t/>
            </a:r>
            <a:endParaRPr/>
          </a:p>
          <a:p>
            <a:pPr indent="-311150" lvl="0" marL="457200" rtl="0" algn="l">
              <a:spcBef>
                <a:spcPts val="1200"/>
              </a:spcBef>
              <a:spcAft>
                <a:spcPts val="0"/>
              </a:spcAft>
              <a:buSzPts val="1300"/>
              <a:buChar char="●"/>
            </a:pPr>
            <a:r>
              <a:rPr lang="en"/>
              <a:t>Implement a tool sensing system to detect which tools are removed/replaced</a:t>
            </a:r>
            <a:endParaRPr/>
          </a:p>
        </p:txBody>
      </p:sp>
      <p:pic>
        <p:nvPicPr>
          <p:cNvPr id="151" name="Google Shape;151;p15"/>
          <p:cNvPicPr preferRelativeResize="0"/>
          <p:nvPr/>
        </p:nvPicPr>
        <p:blipFill>
          <a:blip r:embed="rId4">
            <a:alphaModFix/>
          </a:blip>
          <a:stretch>
            <a:fillRect/>
          </a:stretch>
        </p:blipFill>
        <p:spPr>
          <a:xfrm>
            <a:off x="6108600" y="1968875"/>
            <a:ext cx="3000151" cy="2767224"/>
          </a:xfrm>
          <a:prstGeom prst="rect">
            <a:avLst/>
          </a:prstGeom>
          <a:noFill/>
          <a:ln>
            <a:noFill/>
          </a:ln>
        </p:spPr>
      </p:pic>
      <p:pic>
        <p:nvPicPr>
          <p:cNvPr id="152" name="Google Shape;152;p15"/>
          <p:cNvPicPr preferRelativeResize="0"/>
          <p:nvPr/>
        </p:nvPicPr>
        <p:blipFill rotWithShape="1">
          <a:blip r:embed="rId5">
            <a:alphaModFix/>
          </a:blip>
          <a:srcRect b="22260" l="13956" r="13956" t="5017"/>
          <a:stretch/>
        </p:blipFill>
        <p:spPr>
          <a:xfrm>
            <a:off x="8001000" y="137160"/>
            <a:ext cx="1005900" cy="1005900"/>
          </a:xfrm>
          <a:prstGeom prst="ellipse">
            <a:avLst/>
          </a:prstGeom>
          <a:noFill/>
          <a:ln>
            <a:noFill/>
          </a:ln>
        </p:spPr>
      </p:pic>
      <p:sp>
        <p:nvSpPr>
          <p:cNvPr id="153" name="Google Shape;153;p15"/>
          <p:cNvSpPr txBox="1"/>
          <p:nvPr/>
        </p:nvSpPr>
        <p:spPr>
          <a:xfrm>
            <a:off x="8005200" y="11430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(EE)</a:t>
            </a:r>
            <a:endParaRPr sz="1000">
              <a:solidFill>
                <a:schemeClr val="lt1"/>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System Testing: Tool Detection</a:t>
            </a:r>
            <a:endParaRPr/>
          </a:p>
        </p:txBody>
      </p:sp>
      <p:sp>
        <p:nvSpPr>
          <p:cNvPr id="457" name="Google Shape;457;p42"/>
          <p:cNvSpPr txBox="1"/>
          <p:nvPr>
            <p:ph idx="1" type="body"/>
          </p:nvPr>
        </p:nvSpPr>
        <p:spPr>
          <a:xfrm>
            <a:off x="264525" y="1332850"/>
            <a:ext cx="4376100" cy="2911200"/>
          </a:xfrm>
          <a:prstGeom prst="rect">
            <a:avLst/>
          </a:prstGeom>
        </p:spPr>
        <p:txBody>
          <a:bodyPr anchorCtr="0" anchor="t" bIns="91425" lIns="91425" spcFirstLastPara="1" rIns="91425" wrap="square" tIns="91425">
            <a:normAutofit/>
          </a:bodyPr>
          <a:lstStyle/>
          <a:p>
            <a:pPr indent="-330200" lvl="0" marL="457200" rtl="0" algn="l">
              <a:lnSpc>
                <a:spcPct val="150000"/>
              </a:lnSpc>
              <a:spcBef>
                <a:spcPts val="0"/>
              </a:spcBef>
              <a:spcAft>
                <a:spcPts val="0"/>
              </a:spcAft>
              <a:buSzPts val="1600"/>
              <a:buChar char="●"/>
            </a:pPr>
            <a:r>
              <a:rPr lang="en" sz="1600"/>
              <a:t>All components are individually tested</a:t>
            </a:r>
            <a:endParaRPr sz="1600"/>
          </a:p>
          <a:p>
            <a:pPr indent="-330200" lvl="0" marL="457200" rtl="0" algn="l">
              <a:lnSpc>
                <a:spcPct val="150000"/>
              </a:lnSpc>
              <a:spcBef>
                <a:spcPts val="1000"/>
              </a:spcBef>
              <a:spcAft>
                <a:spcPts val="0"/>
              </a:spcAft>
              <a:buSzPts val="1600"/>
              <a:buChar char="●"/>
            </a:pPr>
            <a:r>
              <a:rPr lang="en" sz="1600"/>
              <a:t>RFID sticker UIDs are read to allow for comparison</a:t>
            </a:r>
            <a:endParaRPr sz="1600"/>
          </a:p>
          <a:p>
            <a:pPr indent="-330200" lvl="0" marL="457200" rtl="0" algn="l">
              <a:lnSpc>
                <a:spcPct val="150000"/>
              </a:lnSpc>
              <a:spcBef>
                <a:spcPts val="1000"/>
              </a:spcBef>
              <a:spcAft>
                <a:spcPts val="1000"/>
              </a:spcAft>
              <a:buSzPts val="1600"/>
              <a:buChar char="●"/>
            </a:pPr>
            <a:r>
              <a:rPr lang="en" sz="1600"/>
              <a:t>Stickers are placed, tools are placed, and sensor locations are chosen for highest accuracy</a:t>
            </a:r>
            <a:endParaRPr sz="1600"/>
          </a:p>
        </p:txBody>
      </p:sp>
      <p:pic>
        <p:nvPicPr>
          <p:cNvPr id="458" name="Google Shape;458;p42"/>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
        <p:nvSpPr>
          <p:cNvPr id="459" name="Google Shape;459;p42"/>
          <p:cNvSpPr txBox="1"/>
          <p:nvPr/>
        </p:nvSpPr>
        <p:spPr>
          <a:xfrm>
            <a:off x="800520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(EE)</a:t>
            </a:r>
            <a:endParaRPr sz="1000">
              <a:solidFill>
                <a:schemeClr val="lt1"/>
              </a:solidFill>
              <a:latin typeface="Lato"/>
              <a:ea typeface="Lato"/>
              <a:cs typeface="Lato"/>
              <a:sym typeface="Lato"/>
            </a:endParaRPr>
          </a:p>
        </p:txBody>
      </p:sp>
      <p:pic>
        <p:nvPicPr>
          <p:cNvPr id="460" name="Google Shape;460;p42"/>
          <p:cNvPicPr preferRelativeResize="0"/>
          <p:nvPr/>
        </p:nvPicPr>
        <p:blipFill rotWithShape="1">
          <a:blip r:embed="rId5">
            <a:alphaModFix/>
          </a:blip>
          <a:srcRect b="0" l="24243" r="31233" t="43355"/>
          <a:stretch/>
        </p:blipFill>
        <p:spPr>
          <a:xfrm>
            <a:off x="4640575" y="1871483"/>
            <a:ext cx="3916675" cy="23020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3"/>
          <p:cNvSpPr txBox="1"/>
          <p:nvPr>
            <p:ph type="title"/>
          </p:nvPr>
        </p:nvSpPr>
        <p:spPr>
          <a:xfrm>
            <a:off x="913050" y="4050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System Testing: Engineering Specifications</a:t>
            </a:r>
            <a:endParaRPr/>
          </a:p>
        </p:txBody>
      </p:sp>
      <p:sp>
        <p:nvSpPr>
          <p:cNvPr id="466" name="Google Shape;466;p43"/>
          <p:cNvSpPr txBox="1"/>
          <p:nvPr>
            <p:ph idx="1" type="body"/>
          </p:nvPr>
        </p:nvSpPr>
        <p:spPr>
          <a:xfrm>
            <a:off x="635325" y="1584550"/>
            <a:ext cx="4723200" cy="2911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Speed Measurement</a:t>
            </a:r>
            <a:endParaRPr/>
          </a:p>
          <a:p>
            <a:pPr indent="-311150" lvl="0" marL="457200" rtl="0" algn="l">
              <a:spcBef>
                <a:spcPts val="1200"/>
              </a:spcBef>
              <a:spcAft>
                <a:spcPts val="0"/>
              </a:spcAft>
              <a:buSzPts val="1300"/>
              <a:buChar char="●"/>
            </a:pPr>
            <a:r>
              <a:rPr lang="en"/>
              <a:t>Tape measure used to mark distance travelled </a:t>
            </a:r>
            <a:endParaRPr/>
          </a:p>
          <a:p>
            <a:pPr indent="0" lvl="0" marL="457200" rtl="0" algn="l">
              <a:spcBef>
                <a:spcPts val="1200"/>
              </a:spcBef>
              <a:spcAft>
                <a:spcPts val="0"/>
              </a:spcAft>
              <a:buNone/>
            </a:pPr>
            <a:r>
              <a:t/>
            </a:r>
            <a:endParaRPr/>
          </a:p>
          <a:p>
            <a:pPr indent="0" lvl="0" marL="0" rtl="0" algn="l">
              <a:spcBef>
                <a:spcPts val="1200"/>
              </a:spcBef>
              <a:spcAft>
                <a:spcPts val="0"/>
              </a:spcAft>
              <a:buNone/>
            </a:pPr>
            <a:r>
              <a:rPr lang="en"/>
              <a:t>E-Stop Latency</a:t>
            </a:r>
            <a:endParaRPr/>
          </a:p>
          <a:p>
            <a:pPr indent="-311150" lvl="0" marL="457200" rtl="0" algn="l">
              <a:spcBef>
                <a:spcPts val="1200"/>
              </a:spcBef>
              <a:spcAft>
                <a:spcPts val="0"/>
              </a:spcAft>
              <a:buSzPts val="1300"/>
              <a:buChar char="●"/>
            </a:pPr>
            <a:r>
              <a:rPr lang="en"/>
              <a:t>Repeated tests to measure E-Stop Latency</a:t>
            </a:r>
            <a:endParaRPr/>
          </a:p>
          <a:p>
            <a:pPr indent="0" lvl="0" marL="457200" rtl="0" algn="l">
              <a:spcBef>
                <a:spcPts val="1200"/>
              </a:spcBef>
              <a:spcAft>
                <a:spcPts val="0"/>
              </a:spcAft>
              <a:buNone/>
            </a:pPr>
            <a:r>
              <a:t/>
            </a:r>
            <a:endParaRPr/>
          </a:p>
          <a:p>
            <a:pPr indent="0" lvl="0" marL="0" rtl="0" algn="l">
              <a:spcBef>
                <a:spcPts val="1200"/>
              </a:spcBef>
              <a:spcAft>
                <a:spcPts val="0"/>
              </a:spcAft>
              <a:buNone/>
            </a:pPr>
            <a:r>
              <a:rPr lang="en"/>
              <a:t>Tool Detection</a:t>
            </a:r>
            <a:endParaRPr/>
          </a:p>
          <a:p>
            <a:pPr indent="-311150" lvl="0" marL="457200" rtl="0" algn="l">
              <a:spcBef>
                <a:spcPts val="1200"/>
              </a:spcBef>
              <a:spcAft>
                <a:spcPts val="0"/>
              </a:spcAft>
              <a:buSzPts val="1300"/>
              <a:buChar char="●"/>
            </a:pPr>
            <a:r>
              <a:rPr lang="en"/>
              <a:t>Repeated tests to determine tool detection accuracy</a:t>
            </a:r>
            <a:endParaRPr/>
          </a:p>
        </p:txBody>
      </p:sp>
      <p:pic>
        <p:nvPicPr>
          <p:cNvPr id="467" name="Google Shape;467;p43"/>
          <p:cNvPicPr preferRelativeResize="0"/>
          <p:nvPr/>
        </p:nvPicPr>
        <p:blipFill>
          <a:blip r:embed="rId3">
            <a:alphaModFix/>
          </a:blip>
          <a:stretch>
            <a:fillRect/>
          </a:stretch>
        </p:blipFill>
        <p:spPr>
          <a:xfrm>
            <a:off x="8001000" y="137160"/>
            <a:ext cx="1010400" cy="1010400"/>
          </a:xfrm>
          <a:prstGeom prst="ellipse">
            <a:avLst/>
          </a:prstGeom>
          <a:noFill/>
          <a:ln>
            <a:noFill/>
          </a:ln>
        </p:spPr>
      </p:pic>
      <p:sp>
        <p:nvSpPr>
          <p:cNvPr id="468" name="Google Shape;468;p43"/>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pic>
        <p:nvPicPr>
          <p:cNvPr id="469" name="Google Shape;469;p43"/>
          <p:cNvPicPr preferRelativeResize="0"/>
          <p:nvPr/>
        </p:nvPicPr>
        <p:blipFill rotWithShape="1">
          <a:blip r:embed="rId4">
            <a:alphaModFix/>
          </a:blip>
          <a:srcRect b="20895" l="4575" r="5874" t="21351"/>
          <a:stretch/>
        </p:blipFill>
        <p:spPr>
          <a:xfrm>
            <a:off x="5358525" y="1351925"/>
            <a:ext cx="1918200" cy="1237200"/>
          </a:xfrm>
          <a:prstGeom prst="roundRect">
            <a:avLst>
              <a:gd fmla="val 16667" name="adj"/>
            </a:avLst>
          </a:prstGeom>
          <a:noFill/>
          <a:ln>
            <a:noFill/>
          </a:ln>
        </p:spPr>
      </p:pic>
      <p:pic>
        <p:nvPicPr>
          <p:cNvPr id="470" name="Google Shape;470;p43"/>
          <p:cNvPicPr preferRelativeResize="0"/>
          <p:nvPr/>
        </p:nvPicPr>
        <p:blipFill>
          <a:blip r:embed="rId5">
            <a:alphaModFix/>
          </a:blip>
          <a:stretch>
            <a:fillRect/>
          </a:stretch>
        </p:blipFill>
        <p:spPr>
          <a:xfrm>
            <a:off x="7425400" y="2325600"/>
            <a:ext cx="1289400" cy="1289400"/>
          </a:xfrm>
          <a:prstGeom prst="roundRect">
            <a:avLst>
              <a:gd fmla="val 16667" name="adj"/>
            </a:avLst>
          </a:prstGeom>
          <a:noFill/>
          <a:ln>
            <a:noFill/>
          </a:ln>
        </p:spPr>
      </p:pic>
      <p:pic>
        <p:nvPicPr>
          <p:cNvPr id="471" name="Google Shape;471;p43"/>
          <p:cNvPicPr preferRelativeResize="0"/>
          <p:nvPr/>
        </p:nvPicPr>
        <p:blipFill rotWithShape="1">
          <a:blip r:embed="rId6">
            <a:alphaModFix/>
          </a:blip>
          <a:srcRect b="8889" l="11848" r="11364" t="9484"/>
          <a:stretch/>
        </p:blipFill>
        <p:spPr>
          <a:xfrm>
            <a:off x="5521725" y="2851540"/>
            <a:ext cx="1591800" cy="1692300"/>
          </a:xfrm>
          <a:prstGeom prst="roundRect">
            <a:avLst>
              <a:gd fmla="val 16667" name="adj"/>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4"/>
          <p:cNvSpPr txBox="1"/>
          <p:nvPr>
            <p:ph type="title"/>
          </p:nvPr>
        </p:nvSpPr>
        <p:spPr>
          <a:xfrm>
            <a:off x="1297500" y="393750"/>
            <a:ext cx="7038900" cy="51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 Testing: Website</a:t>
            </a:r>
            <a:endParaRPr/>
          </a:p>
        </p:txBody>
      </p:sp>
      <p:pic>
        <p:nvPicPr>
          <p:cNvPr id="477" name="Google Shape;477;p44"/>
          <p:cNvPicPr preferRelativeResize="0"/>
          <p:nvPr/>
        </p:nvPicPr>
        <p:blipFill>
          <a:blip r:embed="rId3">
            <a:alphaModFix/>
          </a:blip>
          <a:stretch>
            <a:fillRect/>
          </a:stretch>
        </p:blipFill>
        <p:spPr>
          <a:xfrm>
            <a:off x="8001000" y="137160"/>
            <a:ext cx="1005900" cy="1005900"/>
          </a:xfrm>
          <a:prstGeom prst="ellipse">
            <a:avLst/>
          </a:prstGeom>
          <a:noFill/>
          <a:ln>
            <a:noFill/>
          </a:ln>
        </p:spPr>
      </p:pic>
      <p:sp>
        <p:nvSpPr>
          <p:cNvPr id="478" name="Google Shape;478;p44"/>
          <p:cNvSpPr txBox="1"/>
          <p:nvPr/>
        </p:nvSpPr>
        <p:spPr>
          <a:xfrm>
            <a:off x="768096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Trump  (CPE)</a:t>
            </a:r>
            <a:endParaRPr sz="1000">
              <a:solidFill>
                <a:schemeClr val="lt1"/>
              </a:solidFill>
              <a:latin typeface="Lato"/>
              <a:ea typeface="Lato"/>
              <a:cs typeface="Lato"/>
              <a:sym typeface="Lato"/>
            </a:endParaRPr>
          </a:p>
        </p:txBody>
      </p:sp>
      <p:pic>
        <p:nvPicPr>
          <p:cNvPr id="479" name="Google Shape;479;p44"/>
          <p:cNvPicPr preferRelativeResize="0"/>
          <p:nvPr/>
        </p:nvPicPr>
        <p:blipFill>
          <a:blip r:embed="rId4">
            <a:alphaModFix/>
          </a:blip>
          <a:stretch>
            <a:fillRect/>
          </a:stretch>
        </p:blipFill>
        <p:spPr>
          <a:xfrm>
            <a:off x="74525" y="2215350"/>
            <a:ext cx="5413001" cy="2809625"/>
          </a:xfrm>
          <a:prstGeom prst="rect">
            <a:avLst/>
          </a:prstGeom>
          <a:noFill/>
          <a:ln>
            <a:noFill/>
          </a:ln>
        </p:spPr>
      </p:pic>
      <p:pic>
        <p:nvPicPr>
          <p:cNvPr id="480" name="Google Shape;480;p44"/>
          <p:cNvPicPr preferRelativeResize="0"/>
          <p:nvPr/>
        </p:nvPicPr>
        <p:blipFill rotWithShape="1">
          <a:blip r:embed="rId5">
            <a:alphaModFix/>
          </a:blip>
          <a:srcRect b="0" l="1176" r="0" t="8290"/>
          <a:stretch/>
        </p:blipFill>
        <p:spPr>
          <a:xfrm>
            <a:off x="5487525" y="1680300"/>
            <a:ext cx="3584350" cy="3344675"/>
          </a:xfrm>
          <a:prstGeom prst="rect">
            <a:avLst/>
          </a:prstGeom>
          <a:noFill/>
          <a:ln>
            <a:noFill/>
          </a:ln>
        </p:spPr>
      </p:pic>
      <p:sp>
        <p:nvSpPr>
          <p:cNvPr id="481" name="Google Shape;481;p44"/>
          <p:cNvSpPr txBox="1"/>
          <p:nvPr/>
        </p:nvSpPr>
        <p:spPr>
          <a:xfrm>
            <a:off x="873250" y="906750"/>
            <a:ext cx="4709100" cy="1308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Sent commands to update connection status, validating the correct functioning and responsiveness of our API endpoints.</a:t>
            </a:r>
            <a:endParaRPr sz="1100">
              <a:solidFill>
                <a:schemeClr val="lt1"/>
              </a:solidFill>
              <a:latin typeface="Lato"/>
              <a:ea typeface="Lato"/>
              <a:cs typeface="Lato"/>
              <a:sym typeface="Lato"/>
            </a:endParaRPr>
          </a:p>
          <a:p>
            <a:pPr indent="0" lvl="0" marL="0" rtl="0" algn="l">
              <a:spcBef>
                <a:spcPts val="0"/>
              </a:spcBef>
              <a:spcAft>
                <a:spcPts val="0"/>
              </a:spcAft>
              <a:buNone/>
            </a:pPr>
            <a:r>
              <a:t/>
            </a:r>
            <a:endParaRPr sz="1100">
              <a:solidFill>
                <a:schemeClr val="lt1"/>
              </a:solidFill>
              <a:latin typeface="Lato"/>
              <a:ea typeface="Lato"/>
              <a:cs typeface="Lato"/>
              <a:sym typeface="Lato"/>
            </a:endParaRPr>
          </a:p>
          <a:p>
            <a:pPr indent="-298450" lvl="0" marL="457200" rtl="0" algn="l">
              <a:spcBef>
                <a:spcPts val="0"/>
              </a:spcBef>
              <a:spcAft>
                <a:spcPts val="0"/>
              </a:spcAft>
              <a:buClr>
                <a:schemeClr val="lt1"/>
              </a:buClr>
              <a:buSzPts val="1100"/>
              <a:buFont typeface="Lato"/>
              <a:buChar char="●"/>
            </a:pPr>
            <a:r>
              <a:rPr lang="en" sz="1100">
                <a:solidFill>
                  <a:schemeClr val="lt1"/>
                </a:solidFill>
                <a:latin typeface="Lato"/>
                <a:ea typeface="Lato"/>
                <a:cs typeface="Lato"/>
                <a:sym typeface="Lato"/>
              </a:rPr>
              <a:t>Tested real-time communication by ensuring the website receives responses from the robot through WebSocket, confirming instant updates and interactions.</a:t>
            </a:r>
            <a:endParaRPr sz="1100">
              <a:solidFill>
                <a:schemeClr val="lt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Difficulties Experienced: H-Bridge</a:t>
            </a:r>
            <a:endParaRPr/>
          </a:p>
        </p:txBody>
      </p:sp>
      <p:sp>
        <p:nvSpPr>
          <p:cNvPr id="487" name="Google Shape;487;p45"/>
          <p:cNvSpPr txBox="1"/>
          <p:nvPr>
            <p:ph idx="1" type="body"/>
          </p:nvPr>
        </p:nvSpPr>
        <p:spPr>
          <a:xfrm>
            <a:off x="3202675" y="1567550"/>
            <a:ext cx="5133900" cy="29112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First iteration of our PCB had V</a:t>
            </a:r>
            <a:r>
              <a:rPr baseline="-25000" lang="en" sz="1600"/>
              <a:t>SS</a:t>
            </a:r>
            <a:r>
              <a:rPr lang="en" sz="1600"/>
              <a:t>  and V</a:t>
            </a:r>
            <a:r>
              <a:rPr baseline="-25000" lang="en" sz="1600"/>
              <a:t>S</a:t>
            </a:r>
            <a:r>
              <a:rPr lang="en" sz="1600"/>
              <a:t>  swapped</a:t>
            </a:r>
            <a:endParaRPr sz="1600"/>
          </a:p>
          <a:p>
            <a:pPr indent="0" lvl="0" marL="457200" rtl="0" algn="l">
              <a:spcBef>
                <a:spcPts val="1200"/>
              </a:spcBef>
              <a:spcAft>
                <a:spcPts val="0"/>
              </a:spcAft>
              <a:buNone/>
            </a:pPr>
            <a:r>
              <a:t/>
            </a:r>
            <a:endParaRPr sz="1600"/>
          </a:p>
          <a:p>
            <a:pPr indent="-330200" lvl="0" marL="457200" rtl="0" algn="l">
              <a:spcBef>
                <a:spcPts val="1200"/>
              </a:spcBef>
              <a:spcAft>
                <a:spcPts val="0"/>
              </a:spcAft>
              <a:buSzPts val="1600"/>
              <a:buChar char="●"/>
            </a:pPr>
            <a:r>
              <a:rPr lang="en" sz="1600"/>
              <a:t>Second iteration didn’t have return path for load connected to ground</a:t>
            </a:r>
            <a:endParaRPr sz="1600"/>
          </a:p>
          <a:p>
            <a:pPr indent="0" lvl="0" marL="0" rtl="0" algn="l">
              <a:spcBef>
                <a:spcPts val="1200"/>
              </a:spcBef>
              <a:spcAft>
                <a:spcPts val="0"/>
              </a:spcAft>
              <a:buNone/>
            </a:pPr>
            <a:r>
              <a:t/>
            </a:r>
            <a:endParaRPr sz="1600"/>
          </a:p>
          <a:p>
            <a:pPr indent="-330200" lvl="0" marL="457200" rtl="0" algn="l">
              <a:spcBef>
                <a:spcPts val="1200"/>
              </a:spcBef>
              <a:spcAft>
                <a:spcPts val="0"/>
              </a:spcAft>
              <a:buSzPts val="1600"/>
              <a:buChar char="●"/>
            </a:pPr>
            <a:r>
              <a:rPr lang="en" sz="1600"/>
              <a:t>Initial tests led to chip nearly overheating</a:t>
            </a:r>
            <a:endParaRPr sz="1600"/>
          </a:p>
          <a:p>
            <a:pPr indent="0" lvl="0" marL="457200" rtl="0" algn="l">
              <a:spcBef>
                <a:spcPts val="1200"/>
              </a:spcBef>
              <a:spcAft>
                <a:spcPts val="1200"/>
              </a:spcAft>
              <a:buNone/>
            </a:pPr>
            <a:r>
              <a:t/>
            </a:r>
            <a:endParaRPr/>
          </a:p>
        </p:txBody>
      </p:sp>
      <p:pic>
        <p:nvPicPr>
          <p:cNvPr id="488" name="Google Shape;488;p45"/>
          <p:cNvPicPr preferRelativeResize="0"/>
          <p:nvPr/>
        </p:nvPicPr>
        <p:blipFill>
          <a:blip r:embed="rId3">
            <a:alphaModFix/>
          </a:blip>
          <a:stretch>
            <a:fillRect/>
          </a:stretch>
        </p:blipFill>
        <p:spPr>
          <a:xfrm>
            <a:off x="435675" y="1567550"/>
            <a:ext cx="2568600" cy="2568600"/>
          </a:xfrm>
          <a:prstGeom prst="roundRect">
            <a:avLst>
              <a:gd fmla="val 16667" name="adj"/>
            </a:avLst>
          </a:prstGeom>
          <a:noFill/>
          <a:ln>
            <a:noFill/>
          </a:ln>
        </p:spPr>
      </p:pic>
      <p:pic>
        <p:nvPicPr>
          <p:cNvPr id="489" name="Google Shape;489;p45"/>
          <p:cNvPicPr preferRelativeResize="0"/>
          <p:nvPr/>
        </p:nvPicPr>
        <p:blipFill>
          <a:blip r:embed="rId4">
            <a:alphaModFix/>
          </a:blip>
          <a:stretch>
            <a:fillRect/>
          </a:stretch>
        </p:blipFill>
        <p:spPr>
          <a:xfrm>
            <a:off x="8001000" y="137160"/>
            <a:ext cx="1010400" cy="1010400"/>
          </a:xfrm>
          <a:prstGeom prst="ellipse">
            <a:avLst/>
          </a:prstGeom>
          <a:noFill/>
          <a:ln>
            <a:noFill/>
          </a:ln>
        </p:spPr>
      </p:pic>
      <p:sp>
        <p:nvSpPr>
          <p:cNvPr id="490" name="Google Shape;490;p45"/>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6"/>
          <p:cNvSpPr txBox="1"/>
          <p:nvPr>
            <p:ph type="title"/>
          </p:nvPr>
        </p:nvSpPr>
        <p:spPr>
          <a:xfrm>
            <a:off x="105255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Difficulties Experienced: RFID</a:t>
            </a:r>
            <a:endParaRPr/>
          </a:p>
        </p:txBody>
      </p:sp>
      <p:sp>
        <p:nvSpPr>
          <p:cNvPr id="496" name="Google Shape;496;p46"/>
          <p:cNvSpPr txBox="1"/>
          <p:nvPr>
            <p:ph idx="1" type="body"/>
          </p:nvPr>
        </p:nvSpPr>
        <p:spPr>
          <a:xfrm>
            <a:off x="4900200" y="1567550"/>
            <a:ext cx="3900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Everything went wrong:</a:t>
            </a:r>
            <a:endParaRPr/>
          </a:p>
          <a:p>
            <a:pPr indent="-311150" lvl="0" marL="457200" rtl="0" algn="l">
              <a:spcBef>
                <a:spcPts val="1200"/>
              </a:spcBef>
              <a:spcAft>
                <a:spcPts val="0"/>
              </a:spcAft>
              <a:buSzPts val="1300"/>
              <a:buChar char="●"/>
            </a:pPr>
            <a:r>
              <a:rPr lang="en"/>
              <a:t>Uninitialized modules messed with SPI bus </a:t>
            </a:r>
            <a:endParaRPr/>
          </a:p>
          <a:p>
            <a:pPr indent="0" lvl="0" marL="457200" rtl="0" algn="l">
              <a:spcBef>
                <a:spcPts val="1200"/>
              </a:spcBef>
              <a:spcAft>
                <a:spcPts val="0"/>
              </a:spcAft>
              <a:buNone/>
            </a:pPr>
            <a:r>
              <a:t/>
            </a:r>
            <a:endParaRPr/>
          </a:p>
          <a:p>
            <a:pPr indent="-311150" lvl="0" marL="457200" rtl="0" algn="l">
              <a:spcBef>
                <a:spcPts val="1200"/>
              </a:spcBef>
              <a:spcAft>
                <a:spcPts val="0"/>
              </a:spcAft>
              <a:buSzPts val="1300"/>
              <a:buChar char="●"/>
            </a:pPr>
            <a:r>
              <a:rPr lang="en"/>
              <a:t>Multiple custom functions had to be created for accessing the desired information</a:t>
            </a:r>
            <a:endParaRPr/>
          </a:p>
          <a:p>
            <a:pPr indent="0" lvl="0" marL="457200" rtl="0" algn="l">
              <a:spcBef>
                <a:spcPts val="1200"/>
              </a:spcBef>
              <a:spcAft>
                <a:spcPts val="0"/>
              </a:spcAft>
              <a:buNone/>
            </a:pPr>
            <a:r>
              <a:t/>
            </a:r>
            <a:endParaRPr/>
          </a:p>
          <a:p>
            <a:pPr indent="-311150" lvl="0" marL="457200" rtl="0" algn="l">
              <a:spcBef>
                <a:spcPts val="1200"/>
              </a:spcBef>
              <a:spcAft>
                <a:spcPts val="0"/>
              </a:spcAft>
              <a:buSzPts val="1300"/>
              <a:buChar char="●"/>
            </a:pPr>
            <a:r>
              <a:rPr lang="en"/>
              <a:t>Issues with continuous reading of tags</a:t>
            </a:r>
            <a:endParaRPr/>
          </a:p>
        </p:txBody>
      </p:sp>
      <p:pic>
        <p:nvPicPr>
          <p:cNvPr id="497" name="Google Shape;497;p46"/>
          <p:cNvPicPr preferRelativeResize="0"/>
          <p:nvPr/>
        </p:nvPicPr>
        <p:blipFill>
          <a:blip r:embed="rId3">
            <a:alphaModFix/>
          </a:blip>
          <a:stretch>
            <a:fillRect/>
          </a:stretch>
        </p:blipFill>
        <p:spPr>
          <a:xfrm>
            <a:off x="293850" y="1494175"/>
            <a:ext cx="3934800" cy="2732700"/>
          </a:xfrm>
          <a:prstGeom prst="roundRect">
            <a:avLst>
              <a:gd fmla="val 16667" name="adj"/>
            </a:avLst>
          </a:prstGeom>
          <a:noFill/>
          <a:ln>
            <a:noFill/>
          </a:ln>
        </p:spPr>
      </p:pic>
      <p:pic>
        <p:nvPicPr>
          <p:cNvPr id="498" name="Google Shape;498;p46"/>
          <p:cNvPicPr preferRelativeResize="0"/>
          <p:nvPr/>
        </p:nvPicPr>
        <p:blipFill>
          <a:blip r:embed="rId4">
            <a:alphaModFix/>
          </a:blip>
          <a:stretch>
            <a:fillRect/>
          </a:stretch>
        </p:blipFill>
        <p:spPr>
          <a:xfrm>
            <a:off x="8001000" y="137160"/>
            <a:ext cx="1005900" cy="1005900"/>
          </a:xfrm>
          <a:prstGeom prst="ellipse">
            <a:avLst/>
          </a:prstGeom>
          <a:noFill/>
          <a:ln>
            <a:noFill/>
          </a:ln>
        </p:spPr>
      </p:pic>
      <p:sp>
        <p:nvSpPr>
          <p:cNvPr id="499" name="Google Shape;499;p46"/>
          <p:cNvSpPr txBox="1"/>
          <p:nvPr/>
        </p:nvSpPr>
        <p:spPr>
          <a:xfrm>
            <a:off x="7813900" y="1071023"/>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Matthew Crespo (EE)</a:t>
            </a:r>
            <a:endParaRPr sz="1000">
              <a:solidFill>
                <a:schemeClr val="lt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7"/>
          <p:cNvSpPr txBox="1"/>
          <p:nvPr>
            <p:ph type="title"/>
          </p:nvPr>
        </p:nvSpPr>
        <p:spPr>
          <a:xfrm>
            <a:off x="1274775" y="352400"/>
            <a:ext cx="4059300" cy="57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Budget and Financing</a:t>
            </a:r>
            <a:endParaRPr/>
          </a:p>
        </p:txBody>
      </p:sp>
      <p:graphicFrame>
        <p:nvGraphicFramePr>
          <p:cNvPr id="505" name="Google Shape;505;p47"/>
          <p:cNvGraphicFramePr/>
          <p:nvPr/>
        </p:nvGraphicFramePr>
        <p:xfrm>
          <a:off x="142850" y="900450"/>
          <a:ext cx="3000000" cy="3000000"/>
        </p:xfrm>
        <a:graphic>
          <a:graphicData uri="http://schemas.openxmlformats.org/drawingml/2006/table">
            <a:tbl>
              <a:tblPr>
                <a:noFill/>
                <a:tableStyleId>{1465DA8C-A5F4-4DFD-B16D-EB64379D2CD3}</a:tableStyleId>
              </a:tblPr>
              <a:tblGrid>
                <a:gridCol w="1049000"/>
                <a:gridCol w="802075"/>
                <a:gridCol w="940775"/>
                <a:gridCol w="555000"/>
                <a:gridCol w="628375"/>
              </a:tblGrid>
              <a:tr h="360525">
                <a:tc>
                  <a:txBody>
                    <a:bodyPr/>
                    <a:lstStyle/>
                    <a:p>
                      <a:pPr indent="0" lvl="0" marL="0" rtl="0" algn="l">
                        <a:spcBef>
                          <a:spcPts val="0"/>
                        </a:spcBef>
                        <a:spcAft>
                          <a:spcPts val="0"/>
                        </a:spcAft>
                        <a:buNone/>
                      </a:pPr>
                      <a:r>
                        <a:rPr b="1" lang="en" sz="1200">
                          <a:solidFill>
                            <a:schemeClr val="lt1"/>
                          </a:solidFill>
                        </a:rPr>
                        <a:t>Item</a:t>
                      </a:r>
                      <a:endParaRPr b="1" sz="1200">
                        <a:solidFill>
                          <a:schemeClr val="lt1"/>
                        </a:solidFill>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200">
                          <a:solidFill>
                            <a:schemeClr val="lt1"/>
                          </a:solidFill>
                        </a:rPr>
                        <a:t>Quantity</a:t>
                      </a:r>
                      <a:endParaRPr b="1" sz="1200">
                        <a:solidFill>
                          <a:schemeClr val="lt1"/>
                        </a:solidFill>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200">
                          <a:solidFill>
                            <a:schemeClr val="lt1"/>
                          </a:solidFill>
                        </a:rPr>
                        <a:t>Expected Cost</a:t>
                      </a:r>
                      <a:endParaRPr b="1" sz="1200">
                        <a:solidFill>
                          <a:schemeClr val="lt1"/>
                        </a:solidFill>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200">
                          <a:solidFill>
                            <a:schemeClr val="lt1"/>
                          </a:solidFill>
                        </a:rPr>
                        <a:t>Unit Cost</a:t>
                      </a:r>
                      <a:endParaRPr b="1" sz="1200">
                        <a:solidFill>
                          <a:schemeClr val="lt1"/>
                        </a:solidFill>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200">
                          <a:solidFill>
                            <a:schemeClr val="lt1"/>
                          </a:solidFill>
                        </a:rPr>
                        <a:t>Total</a:t>
                      </a:r>
                      <a:endParaRPr b="1" sz="1200">
                        <a:solidFill>
                          <a:schemeClr val="lt1"/>
                        </a:solidFill>
                      </a:endParaRPr>
                    </a:p>
                  </a:txBody>
                  <a:tcPr marT="91425" marB="91425" marR="91425" marL="91425">
                    <a:solidFill>
                      <a:schemeClr val="lt2"/>
                    </a:solidFill>
                  </a:tcPr>
                </a:tc>
              </a:tr>
              <a:tr h="253550">
                <a:tc>
                  <a:txBody>
                    <a:bodyPr/>
                    <a:lstStyle/>
                    <a:p>
                      <a:pPr indent="0" lvl="0" marL="0" rtl="0" algn="just">
                        <a:spcBef>
                          <a:spcPts val="0"/>
                        </a:spcBef>
                        <a:spcAft>
                          <a:spcPts val="0"/>
                        </a:spcAft>
                        <a:buNone/>
                      </a:pPr>
                      <a:r>
                        <a:rPr lang="en" sz="1000">
                          <a:solidFill>
                            <a:schemeClr val="lt1"/>
                          </a:solidFill>
                        </a:rPr>
                        <a:t>Toolbox</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Custom PCBs</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MCU (ESP32)</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2.68</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2.68</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Lead Acid 12v Battery</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20.00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19.00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19.00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LED Strip (12ft)</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13.99</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13.99</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RFID Sticker Roll</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17.00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16.59</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16.59</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RFID Module</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10.00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Ultrasonic Sensor</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5.00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4.00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IR Sensor Array</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12.00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11.99</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11.99</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Strain Gauge</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6.50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13.00</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H-Bridge (L298P)</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30.00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10.87</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32.61</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Diodes (1N4007W)</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1.00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0.0063</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0.63</a:t>
                      </a:r>
                      <a:endParaRPr sz="1000">
                        <a:solidFill>
                          <a:schemeClr val="lt1"/>
                        </a:solidFill>
                      </a:endParaRPr>
                    </a:p>
                  </a:txBody>
                  <a:tcPr marT="0" marB="0" marR="91425" marL="91425" anchor="ctr"/>
                </a:tc>
              </a:tr>
              <a:tr h="253550">
                <a:tc>
                  <a:txBody>
                    <a:bodyPr/>
                    <a:lstStyle/>
                    <a:p>
                      <a:pPr indent="0" lvl="0" marL="0" rtl="0" algn="just">
                        <a:spcBef>
                          <a:spcPts val="0"/>
                        </a:spcBef>
                        <a:spcAft>
                          <a:spcPts val="0"/>
                        </a:spcAft>
                        <a:buNone/>
                      </a:pPr>
                      <a:r>
                        <a:rPr lang="en" sz="1000">
                          <a:solidFill>
                            <a:schemeClr val="lt1"/>
                          </a:solidFill>
                        </a:rPr>
                        <a:t>Resistors </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50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3.00</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0.05</a:t>
                      </a:r>
                      <a:endParaRPr sz="1000">
                        <a:solidFill>
                          <a:schemeClr val="lt1"/>
                        </a:solidFill>
                      </a:endParaRPr>
                    </a:p>
                  </a:txBody>
                  <a:tcPr marT="0" marB="0" marR="91425" marL="91425" anchor="ctr"/>
                </a:tc>
                <a:tc>
                  <a:txBody>
                    <a:bodyPr/>
                    <a:lstStyle/>
                    <a:p>
                      <a:pPr indent="0" lvl="0" marL="0" rtl="0" algn="just">
                        <a:spcBef>
                          <a:spcPts val="0"/>
                        </a:spcBef>
                        <a:spcAft>
                          <a:spcPts val="0"/>
                        </a:spcAft>
                        <a:buNone/>
                      </a:pPr>
                      <a:r>
                        <a:rPr lang="en" sz="1000">
                          <a:solidFill>
                            <a:schemeClr val="lt1"/>
                          </a:solidFill>
                        </a:rPr>
                        <a:t>2.50</a:t>
                      </a:r>
                      <a:endParaRPr sz="1000">
                        <a:solidFill>
                          <a:schemeClr val="lt1"/>
                        </a:solidFill>
                      </a:endParaRPr>
                    </a:p>
                  </a:txBody>
                  <a:tcPr marT="0" marB="0" marR="91425" marL="91425" anchor="ctr"/>
                </a:tc>
              </a:tr>
            </a:tbl>
          </a:graphicData>
        </a:graphic>
      </p:graphicFrame>
      <p:graphicFrame>
        <p:nvGraphicFramePr>
          <p:cNvPr id="506" name="Google Shape;506;p47"/>
          <p:cNvGraphicFramePr/>
          <p:nvPr/>
        </p:nvGraphicFramePr>
        <p:xfrm>
          <a:off x="4486750" y="4240675"/>
          <a:ext cx="3000000" cy="3000000"/>
        </p:xfrm>
        <a:graphic>
          <a:graphicData uri="http://schemas.openxmlformats.org/drawingml/2006/table">
            <a:tbl>
              <a:tblPr>
                <a:noFill/>
                <a:tableStyleId>{1465DA8C-A5F4-4DFD-B16D-EB64379D2CD3}</a:tableStyleId>
              </a:tblPr>
              <a:tblGrid>
                <a:gridCol w="1590500"/>
                <a:gridCol w="2088050"/>
              </a:tblGrid>
              <a:tr h="307000">
                <a:tc>
                  <a:txBody>
                    <a:bodyPr/>
                    <a:lstStyle/>
                    <a:p>
                      <a:pPr indent="0" lvl="0" marL="0" rtl="0" algn="ctr">
                        <a:spcBef>
                          <a:spcPts val="0"/>
                        </a:spcBef>
                        <a:spcAft>
                          <a:spcPts val="0"/>
                        </a:spcAft>
                        <a:buNone/>
                      </a:pPr>
                      <a:r>
                        <a:rPr b="1" lang="en" sz="1200">
                          <a:solidFill>
                            <a:schemeClr val="lt1"/>
                          </a:solidFill>
                        </a:rPr>
                        <a:t>Estimated Cost</a:t>
                      </a:r>
                      <a:endParaRPr b="1" sz="1200">
                        <a:solidFill>
                          <a:schemeClr val="l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1200">
                          <a:solidFill>
                            <a:schemeClr val="lt1"/>
                          </a:solidFill>
                        </a:rPr>
                        <a:t>$309</a:t>
                      </a:r>
                      <a:endParaRPr b="1" sz="1200">
                        <a:solidFill>
                          <a:schemeClr val="l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2"/>
                    </a:solidFill>
                  </a:tcPr>
                </a:tc>
              </a:tr>
              <a:tr h="381000">
                <a:tc>
                  <a:txBody>
                    <a:bodyPr/>
                    <a:lstStyle/>
                    <a:p>
                      <a:pPr indent="0" lvl="0" marL="0" rtl="0" algn="ctr">
                        <a:spcBef>
                          <a:spcPts val="0"/>
                        </a:spcBef>
                        <a:spcAft>
                          <a:spcPts val="0"/>
                        </a:spcAft>
                        <a:buNone/>
                      </a:pPr>
                      <a:r>
                        <a:rPr b="1" lang="en" sz="1200">
                          <a:solidFill>
                            <a:schemeClr val="lt1"/>
                          </a:solidFill>
                        </a:rPr>
                        <a:t>Total Cost</a:t>
                      </a:r>
                      <a:endParaRPr b="1" sz="1200">
                        <a:solidFill>
                          <a:schemeClr val="l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1200">
                          <a:solidFill>
                            <a:schemeClr val="lt1"/>
                          </a:solidFill>
                        </a:rPr>
                        <a:t>$ 291.16</a:t>
                      </a:r>
                      <a:endParaRPr b="1" sz="1200">
                        <a:solidFill>
                          <a:schemeClr val="l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2"/>
                    </a:solidFill>
                  </a:tcPr>
                </a:tc>
              </a:tr>
            </a:tbl>
          </a:graphicData>
        </a:graphic>
      </p:graphicFrame>
      <p:graphicFrame>
        <p:nvGraphicFramePr>
          <p:cNvPr id="507" name="Google Shape;507;p47"/>
          <p:cNvGraphicFramePr/>
          <p:nvPr/>
        </p:nvGraphicFramePr>
        <p:xfrm>
          <a:off x="4317838" y="1449050"/>
          <a:ext cx="3000000" cy="3000000"/>
        </p:xfrm>
        <a:graphic>
          <a:graphicData uri="http://schemas.openxmlformats.org/drawingml/2006/table">
            <a:tbl>
              <a:tblPr>
                <a:noFill/>
                <a:tableStyleId>{1465DA8C-A5F4-4DFD-B16D-EB64379D2CD3}</a:tableStyleId>
              </a:tblPr>
              <a:tblGrid>
                <a:gridCol w="1409650"/>
                <a:gridCol w="691100"/>
                <a:gridCol w="691100"/>
                <a:gridCol w="734925"/>
                <a:gridCol w="489600"/>
              </a:tblGrid>
              <a:tr h="253550">
                <a:tc>
                  <a:txBody>
                    <a:bodyPr/>
                    <a:lstStyle/>
                    <a:p>
                      <a:pPr indent="0" lvl="0" marL="0" rtl="0" algn="just">
                        <a:spcBef>
                          <a:spcPts val="0"/>
                        </a:spcBef>
                        <a:spcAft>
                          <a:spcPts val="0"/>
                        </a:spcAft>
                        <a:buNone/>
                      </a:pPr>
                      <a:r>
                        <a:rPr lang="en" sz="1000">
                          <a:solidFill>
                            <a:schemeClr val="lt1"/>
                          </a:solidFill>
                        </a:rPr>
                        <a:t>Capacitors</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50</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3.00</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0.05</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2.50</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3550">
                <a:tc>
                  <a:txBody>
                    <a:bodyPr/>
                    <a:lstStyle/>
                    <a:p>
                      <a:pPr indent="0" lvl="0" marL="0" rtl="0" algn="just">
                        <a:spcBef>
                          <a:spcPts val="0"/>
                        </a:spcBef>
                        <a:spcAft>
                          <a:spcPts val="0"/>
                        </a:spcAft>
                        <a:buNone/>
                      </a:pPr>
                      <a:r>
                        <a:rPr lang="en" sz="1000">
                          <a:solidFill>
                            <a:schemeClr val="lt1"/>
                          </a:solidFill>
                        </a:rPr>
                        <a:t>½x12x24in Birch Plywood</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1</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10.00</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9.88</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9.88</a:t>
                      </a:r>
                      <a:endParaRPr sz="1000">
                        <a:solidFill>
                          <a:schemeClr val="lt1"/>
                        </a:solidFill>
                      </a:endParaRPr>
                    </a:p>
                  </a:txBody>
                  <a:tcPr marT="0" marB="0"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Block Insert Bearing</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10.00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2.25</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Uxcell Hex Coupler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10.00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2.50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10.00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Linear Motion Rods</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2</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10.00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4.25</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8.00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Shaft Lock Collar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10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9.00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0.89</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8.89</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Tires</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15.00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3.74</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14.96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Hex Wheel Adapter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6.00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2.98</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5.96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DC Geared-Down Motor</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2</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70.00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33.99</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67.98</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53550">
                <a:tc>
                  <a:txBody>
                    <a:bodyPr/>
                    <a:lstStyle/>
                    <a:p>
                      <a:pPr indent="0" lvl="0" marL="0" rtl="0" algn="l">
                        <a:spcBef>
                          <a:spcPts val="0"/>
                        </a:spcBef>
                        <a:spcAft>
                          <a:spcPts val="0"/>
                        </a:spcAft>
                        <a:buNone/>
                      </a:pPr>
                      <a:r>
                        <a:rPr lang="en" sz="1000">
                          <a:solidFill>
                            <a:schemeClr val="lt1"/>
                          </a:solidFill>
                        </a:rPr>
                        <a:t>3D Printed Items</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lt1"/>
                          </a:solidFill>
                        </a:rPr>
                        <a:t>5.00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0.66</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just">
                        <a:spcBef>
                          <a:spcPts val="0"/>
                        </a:spcBef>
                        <a:spcAft>
                          <a:spcPts val="0"/>
                        </a:spcAft>
                        <a:buNone/>
                      </a:pPr>
                      <a:r>
                        <a:rPr lang="en" sz="1000">
                          <a:solidFill>
                            <a:schemeClr val="lt1"/>
                          </a:solidFill>
                        </a:rPr>
                        <a:t>~4.00</a:t>
                      </a:r>
                      <a:endParaRPr sz="1000">
                        <a:solidFill>
                          <a:schemeClr val="lt1"/>
                        </a:solidFill>
                      </a:endParaRPr>
                    </a:p>
                  </a:txBody>
                  <a:tcPr marT="0" marB="0"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pic>
        <p:nvPicPr>
          <p:cNvPr id="508" name="Google Shape;508;p47"/>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
        <p:nvSpPr>
          <p:cNvPr id="509" name="Google Shape;509;p47"/>
          <p:cNvSpPr txBox="1"/>
          <p:nvPr/>
        </p:nvSpPr>
        <p:spPr>
          <a:xfrm>
            <a:off x="8005200" y="11430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(EE)</a:t>
            </a:r>
            <a:endParaRPr sz="1000">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8"/>
          <p:cNvSpPr txBox="1"/>
          <p:nvPr>
            <p:ph type="title"/>
          </p:nvPr>
        </p:nvSpPr>
        <p:spPr>
          <a:xfrm>
            <a:off x="1297500" y="3720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Workload Distribution</a:t>
            </a:r>
            <a:endParaRPr/>
          </a:p>
        </p:txBody>
      </p:sp>
      <p:graphicFrame>
        <p:nvGraphicFramePr>
          <p:cNvPr id="515" name="Google Shape;515;p48"/>
          <p:cNvGraphicFramePr/>
          <p:nvPr/>
        </p:nvGraphicFramePr>
        <p:xfrm>
          <a:off x="1331450" y="1477575"/>
          <a:ext cx="3000000" cy="3000000"/>
        </p:xfrm>
        <a:graphic>
          <a:graphicData uri="http://schemas.openxmlformats.org/drawingml/2006/table">
            <a:tbl>
              <a:tblPr>
                <a:noFill/>
                <a:tableStyleId>{46B97431-3D1F-489F-9FCC-F1729E054DC5}</a:tableStyleId>
              </a:tblPr>
              <a:tblGrid>
                <a:gridCol w="2019300"/>
                <a:gridCol w="1694900"/>
                <a:gridCol w="1955925"/>
              </a:tblGrid>
              <a:tr h="12700">
                <a:tc>
                  <a:txBody>
                    <a:bodyPr/>
                    <a:lstStyle/>
                    <a:p>
                      <a:pPr indent="0" lvl="0" marL="0" rtl="0" algn="l">
                        <a:spcBef>
                          <a:spcPts val="0"/>
                        </a:spcBef>
                        <a:spcAft>
                          <a:spcPts val="0"/>
                        </a:spcAft>
                        <a:buNone/>
                      </a:pPr>
                      <a:r>
                        <a:rPr lang="en" sz="1200">
                          <a:solidFill>
                            <a:schemeClr val="dk1"/>
                          </a:solidFill>
                        </a:rPr>
                        <a:t>Task Description</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1200">
                          <a:solidFill>
                            <a:schemeClr val="dk1"/>
                          </a:solidFill>
                        </a:rPr>
                        <a:t>Primary Team Member</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1200">
                          <a:solidFill>
                            <a:schemeClr val="dk1"/>
                          </a:solidFill>
                        </a:rPr>
                        <a:t>Secondary Team Member</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PCB Design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 </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Rachael S, Matthew 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Hardware Assembly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Rachael Sak</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Website Integration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Trump</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N/A</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Hardware Integration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Crespo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Rachael Sak</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Hardware Debugging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William Wandelt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Rachael S, Matthew 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Software Integration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Trump</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Crespo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System Testing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Matthew T, Matthew 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Rachael S, William W</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516" name="Google Shape;516;p48"/>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
        <p:nvSpPr>
          <p:cNvPr id="517" name="Google Shape;517;p48"/>
          <p:cNvSpPr txBox="1"/>
          <p:nvPr/>
        </p:nvSpPr>
        <p:spPr>
          <a:xfrm>
            <a:off x="8005200" y="11430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(EE)</a:t>
            </a:r>
            <a:endParaRPr sz="1000">
              <a:solidFill>
                <a:schemeClr val="lt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Conclusion</a:t>
            </a:r>
            <a:endParaRPr/>
          </a:p>
        </p:txBody>
      </p:sp>
      <p:sp>
        <p:nvSpPr>
          <p:cNvPr id="523" name="Google Shape;523;p4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1000"/>
              </a:spcBef>
              <a:spcAft>
                <a:spcPts val="0"/>
              </a:spcAft>
              <a:buSzPts val="2000"/>
              <a:buChar char="●"/>
            </a:pPr>
            <a:r>
              <a:rPr lang="en" sz="2000"/>
              <a:t>Thoroughly read through documentation prior to starting</a:t>
            </a:r>
            <a:endParaRPr sz="2000"/>
          </a:p>
          <a:p>
            <a:pPr indent="-355600" lvl="0" marL="457200" rtl="0" algn="l">
              <a:lnSpc>
                <a:spcPct val="150000"/>
              </a:lnSpc>
              <a:spcBef>
                <a:spcPts val="1000"/>
              </a:spcBef>
              <a:spcAft>
                <a:spcPts val="0"/>
              </a:spcAft>
              <a:buSzPts val="2000"/>
              <a:buChar char="●"/>
            </a:pPr>
            <a:r>
              <a:rPr lang="en" sz="2000"/>
              <a:t>Start prototyping early on</a:t>
            </a:r>
            <a:endParaRPr sz="2000"/>
          </a:p>
          <a:p>
            <a:pPr indent="-355600" lvl="0" marL="457200" rtl="0" algn="l">
              <a:lnSpc>
                <a:spcPct val="150000"/>
              </a:lnSpc>
              <a:spcBef>
                <a:spcPts val="1000"/>
              </a:spcBef>
              <a:spcAft>
                <a:spcPts val="0"/>
              </a:spcAft>
              <a:buSzPts val="2000"/>
              <a:buChar char="●"/>
            </a:pPr>
            <a:r>
              <a:rPr lang="en" sz="2000"/>
              <a:t>Slowly integrate components to more easily find errors</a:t>
            </a:r>
            <a:endParaRPr sz="2000"/>
          </a:p>
          <a:p>
            <a:pPr indent="-355600" lvl="0" marL="457200" rtl="0" algn="l">
              <a:lnSpc>
                <a:spcPct val="150000"/>
              </a:lnSpc>
              <a:spcBef>
                <a:spcPts val="1000"/>
              </a:spcBef>
              <a:spcAft>
                <a:spcPts val="1000"/>
              </a:spcAft>
              <a:buSzPts val="2000"/>
              <a:buChar char="●"/>
            </a:pPr>
            <a:r>
              <a:rPr lang="en" sz="2000"/>
              <a:t>Communicate and work as a group</a:t>
            </a:r>
            <a:endParaRPr sz="2000"/>
          </a:p>
        </p:txBody>
      </p:sp>
      <p:pic>
        <p:nvPicPr>
          <p:cNvPr id="524" name="Google Shape;524;p49"/>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
        <p:nvSpPr>
          <p:cNvPr id="525" name="Google Shape;525;p49"/>
          <p:cNvSpPr txBox="1"/>
          <p:nvPr/>
        </p:nvSpPr>
        <p:spPr>
          <a:xfrm>
            <a:off x="8005200" y="1063075"/>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(EE)</a:t>
            </a:r>
            <a:endParaRPr sz="1000">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Engineering Specifications</a:t>
            </a:r>
            <a:endParaRPr/>
          </a:p>
        </p:txBody>
      </p:sp>
      <p:pic>
        <p:nvPicPr>
          <p:cNvPr id="159" name="Google Shape;159;p16"/>
          <p:cNvPicPr preferRelativeResize="0"/>
          <p:nvPr/>
        </p:nvPicPr>
        <p:blipFill rotWithShape="1">
          <a:blip r:embed="rId4">
            <a:alphaModFix/>
          </a:blip>
          <a:srcRect b="22260" l="13956" r="13956" t="5017"/>
          <a:stretch/>
        </p:blipFill>
        <p:spPr>
          <a:xfrm>
            <a:off x="8001000" y="137160"/>
            <a:ext cx="1005900" cy="1005900"/>
          </a:xfrm>
          <a:prstGeom prst="ellipse">
            <a:avLst/>
          </a:prstGeom>
          <a:noFill/>
          <a:ln>
            <a:noFill/>
          </a:ln>
        </p:spPr>
      </p:pic>
      <p:sp>
        <p:nvSpPr>
          <p:cNvPr id="160" name="Google Shape;160;p16"/>
          <p:cNvSpPr txBox="1"/>
          <p:nvPr/>
        </p:nvSpPr>
        <p:spPr>
          <a:xfrm>
            <a:off x="8005200" y="11430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Rachael Sak </a:t>
            </a:r>
            <a:r>
              <a:rPr lang="en" sz="1000">
                <a:solidFill>
                  <a:schemeClr val="lt1"/>
                </a:solidFill>
                <a:latin typeface="Lato"/>
                <a:ea typeface="Lato"/>
                <a:cs typeface="Lato"/>
                <a:sym typeface="Lato"/>
              </a:rPr>
              <a:t> (EE)</a:t>
            </a:r>
            <a:endParaRPr sz="1000">
              <a:solidFill>
                <a:schemeClr val="lt1"/>
              </a:solidFill>
              <a:latin typeface="Lato"/>
              <a:ea typeface="Lato"/>
              <a:cs typeface="Lato"/>
              <a:sym typeface="Lato"/>
            </a:endParaRPr>
          </a:p>
        </p:txBody>
      </p:sp>
      <p:graphicFrame>
        <p:nvGraphicFramePr>
          <p:cNvPr id="161" name="Google Shape;161;p16"/>
          <p:cNvGraphicFramePr/>
          <p:nvPr/>
        </p:nvGraphicFramePr>
        <p:xfrm>
          <a:off x="859150" y="984175"/>
          <a:ext cx="3000000" cy="3000000"/>
        </p:xfrm>
        <a:graphic>
          <a:graphicData uri="http://schemas.openxmlformats.org/drawingml/2006/table">
            <a:tbl>
              <a:tblPr>
                <a:noFill/>
                <a:tableStyleId>{46B97431-3D1F-489F-9FCC-F1729E054DC5}</a:tableStyleId>
              </a:tblPr>
              <a:tblGrid>
                <a:gridCol w="2124075"/>
                <a:gridCol w="1657350"/>
              </a:tblGrid>
              <a:tr h="266700">
                <a:tc gridSpan="2">
                  <a:txBody>
                    <a:bodyPr/>
                    <a:lstStyle/>
                    <a:p>
                      <a:pPr indent="0" lvl="0" marL="0" rtl="0" algn="just">
                        <a:spcBef>
                          <a:spcPts val="0"/>
                        </a:spcBef>
                        <a:spcAft>
                          <a:spcPts val="0"/>
                        </a:spcAft>
                        <a:buNone/>
                      </a:pPr>
                      <a:r>
                        <a:rPr b="1" lang="en" sz="1200"/>
                        <a:t>Motorized Carrier</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hMerge="1"/>
              </a:tr>
              <a:tr h="12700">
                <a:tc>
                  <a:txBody>
                    <a:bodyPr/>
                    <a:lstStyle/>
                    <a:p>
                      <a:pPr indent="0" lvl="0" marL="0" rtl="0" algn="just">
                        <a:spcBef>
                          <a:spcPts val="0"/>
                        </a:spcBef>
                        <a:spcAft>
                          <a:spcPts val="0"/>
                        </a:spcAft>
                        <a:buNone/>
                      </a:pPr>
                      <a:r>
                        <a:rPr lang="en" sz="1200">
                          <a:solidFill>
                            <a:schemeClr val="lt1"/>
                          </a:solidFill>
                        </a:rPr>
                        <a:t>Carrier Weight (exc. battery)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7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Carrier Weight Capacity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15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Power Consumption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5W idle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dk1"/>
                          </a:solidFill>
                        </a:rPr>
                        <a:t>Speed</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just">
                        <a:spcBef>
                          <a:spcPts val="0"/>
                        </a:spcBef>
                        <a:spcAft>
                          <a:spcPts val="0"/>
                        </a:spcAft>
                        <a:buNone/>
                      </a:pPr>
                      <a:r>
                        <a:rPr lang="en" sz="1200">
                          <a:solidFill>
                            <a:schemeClr val="dk1"/>
                          </a:solidFill>
                        </a:rPr>
                        <a:t>&lt; 250 mm/s</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just">
                        <a:spcBef>
                          <a:spcPts val="0"/>
                        </a:spcBef>
                        <a:spcAft>
                          <a:spcPts val="0"/>
                        </a:spcAft>
                        <a:buNone/>
                      </a:pPr>
                      <a:r>
                        <a:rPr lang="en" sz="1200">
                          <a:solidFill>
                            <a:schemeClr val="lt1"/>
                          </a:solidFill>
                        </a:rPr>
                        <a:t>Battery Runtime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 &gt; 5 hours mixed use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Dimensions (LxWxH)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0.6m x 0.3m x 0.2m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Maximum Working Area</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40 sq. 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Line Following Distance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&gt; 5m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66700">
                <a:tc gridSpan="2">
                  <a:txBody>
                    <a:bodyPr/>
                    <a:lstStyle/>
                    <a:p>
                      <a:pPr indent="0" lvl="0" marL="0" rtl="0" algn="just">
                        <a:spcBef>
                          <a:spcPts val="0"/>
                        </a:spcBef>
                        <a:spcAft>
                          <a:spcPts val="0"/>
                        </a:spcAft>
                        <a:buNone/>
                      </a:pPr>
                      <a:r>
                        <a:rPr b="1" lang="en" sz="1200">
                          <a:solidFill>
                            <a:schemeClr val="lt1"/>
                          </a:solidFill>
                        </a:rPr>
                        <a:t>Toolbox</a:t>
                      </a:r>
                      <a:endParaRPr b="1"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hMerge="1"/>
              </a:tr>
              <a:tr h="12700">
                <a:tc>
                  <a:txBody>
                    <a:bodyPr/>
                    <a:lstStyle/>
                    <a:p>
                      <a:pPr indent="0" lvl="0" marL="0" rtl="0" algn="just">
                        <a:spcBef>
                          <a:spcPts val="0"/>
                        </a:spcBef>
                        <a:spcAft>
                          <a:spcPts val="0"/>
                        </a:spcAft>
                        <a:buNone/>
                      </a:pPr>
                      <a:r>
                        <a:rPr lang="en" sz="1200">
                          <a:solidFill>
                            <a:schemeClr val="lt1"/>
                          </a:solidFill>
                        </a:rPr>
                        <a:t>Weight (exc. battery)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20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Dimensions (LxWxH)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0.6m x 0.3m x 0.9m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Tool Capacity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 4 tools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162" name="Google Shape;162;p16"/>
          <p:cNvGraphicFramePr/>
          <p:nvPr/>
        </p:nvGraphicFramePr>
        <p:xfrm>
          <a:off x="5019675" y="1642150"/>
          <a:ext cx="3000000" cy="3000000"/>
        </p:xfrm>
        <a:graphic>
          <a:graphicData uri="http://schemas.openxmlformats.org/drawingml/2006/table">
            <a:tbl>
              <a:tblPr>
                <a:noFill/>
                <a:tableStyleId>{46B97431-3D1F-489F-9FCC-F1729E054DC5}</a:tableStyleId>
              </a:tblPr>
              <a:tblGrid>
                <a:gridCol w="2124075"/>
                <a:gridCol w="1657350"/>
              </a:tblGrid>
              <a:tr h="266700">
                <a:tc gridSpan="2">
                  <a:txBody>
                    <a:bodyPr/>
                    <a:lstStyle/>
                    <a:p>
                      <a:pPr indent="0" lvl="0" marL="0" rtl="0" algn="just">
                        <a:spcBef>
                          <a:spcPts val="0"/>
                        </a:spcBef>
                        <a:spcAft>
                          <a:spcPts val="0"/>
                        </a:spcAft>
                        <a:buNone/>
                      </a:pPr>
                      <a:r>
                        <a:rPr b="1" lang="en" sz="1200"/>
                        <a:t>Overall Project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hMerge="1"/>
              </a:tr>
              <a:tr h="12700">
                <a:tc>
                  <a:txBody>
                    <a:bodyPr/>
                    <a:lstStyle/>
                    <a:p>
                      <a:pPr indent="0" lvl="0" marL="0" rtl="0" algn="just">
                        <a:spcBef>
                          <a:spcPts val="0"/>
                        </a:spcBef>
                        <a:spcAft>
                          <a:spcPts val="0"/>
                        </a:spcAft>
                        <a:buNone/>
                      </a:pPr>
                      <a:r>
                        <a:rPr lang="en" sz="1200">
                          <a:solidFill>
                            <a:schemeClr val="lt1"/>
                          </a:solidFill>
                        </a:rPr>
                        <a:t>Dimensions (LxWxH)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0.6m x 0.3m x 1.1m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Total Weight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40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Communication Frequency</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2400 MHz</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dk1"/>
                          </a:solidFill>
                        </a:rPr>
                        <a:t>Emergency Stop Latency</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just">
                        <a:spcBef>
                          <a:spcPts val="0"/>
                        </a:spcBef>
                        <a:spcAft>
                          <a:spcPts val="0"/>
                        </a:spcAft>
                        <a:buNone/>
                      </a:pPr>
                      <a:r>
                        <a:rPr lang="en" sz="1200">
                          <a:solidFill>
                            <a:schemeClr val="dk1"/>
                          </a:solidFill>
                        </a:rPr>
                        <a:t>≤ 1.5s</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just">
                        <a:spcBef>
                          <a:spcPts val="0"/>
                        </a:spcBef>
                        <a:spcAft>
                          <a:spcPts val="0"/>
                        </a:spcAft>
                        <a:buNone/>
                      </a:pPr>
                      <a:r>
                        <a:rPr lang="en" sz="1200">
                          <a:solidFill>
                            <a:schemeClr val="lt1"/>
                          </a:solidFill>
                        </a:rPr>
                        <a:t>Voltage Input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12V</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lt1"/>
                          </a:solidFill>
                        </a:rPr>
                        <a:t>Obstacle Detection Range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&gt; 1m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just">
                        <a:spcBef>
                          <a:spcPts val="0"/>
                        </a:spcBef>
                        <a:spcAft>
                          <a:spcPts val="0"/>
                        </a:spcAft>
                        <a:buNone/>
                      </a:pPr>
                      <a:r>
                        <a:rPr lang="en" sz="1200">
                          <a:solidFill>
                            <a:schemeClr val="dk1"/>
                          </a:solidFill>
                        </a:rPr>
                        <a:t>Tool Detection Accuracy</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just">
                        <a:spcBef>
                          <a:spcPts val="0"/>
                        </a:spcBef>
                        <a:spcAft>
                          <a:spcPts val="0"/>
                        </a:spcAft>
                        <a:buNone/>
                      </a:pPr>
                      <a:r>
                        <a:rPr lang="en" sz="1200">
                          <a:solidFill>
                            <a:schemeClr val="dk1"/>
                          </a:solidFill>
                        </a:rPr>
                        <a:t>&gt; 90%</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just">
                        <a:spcBef>
                          <a:spcPts val="0"/>
                        </a:spcBef>
                        <a:spcAft>
                          <a:spcPts val="0"/>
                        </a:spcAft>
                        <a:buNone/>
                      </a:pPr>
                      <a:r>
                        <a:rPr lang="en" sz="1200">
                          <a:solidFill>
                            <a:schemeClr val="lt1"/>
                          </a:solidFill>
                        </a:rPr>
                        <a:t>Cost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lang="en" sz="1200">
                          <a:solidFill>
                            <a:schemeClr val="lt1"/>
                          </a:solidFill>
                        </a:rPr>
                        <a:t>&lt;  $1000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Motor Type Comparison and Selection</a:t>
            </a:r>
            <a:endParaRPr/>
          </a:p>
        </p:txBody>
      </p:sp>
      <p:pic>
        <p:nvPicPr>
          <p:cNvPr id="168" name="Google Shape;168;p17"/>
          <p:cNvPicPr preferRelativeResize="0"/>
          <p:nvPr/>
        </p:nvPicPr>
        <p:blipFill rotWithShape="1">
          <a:blip r:embed="rId4">
            <a:alphaModFix/>
          </a:blip>
          <a:srcRect b="0" l="0" r="0" t="10602"/>
          <a:stretch/>
        </p:blipFill>
        <p:spPr>
          <a:xfrm>
            <a:off x="292050" y="1469406"/>
            <a:ext cx="2628900" cy="3121800"/>
          </a:xfrm>
          <a:prstGeom prst="roundRect">
            <a:avLst>
              <a:gd fmla="val 16667" name="adj"/>
            </a:avLst>
          </a:prstGeom>
          <a:noFill/>
          <a:ln>
            <a:noFill/>
          </a:ln>
        </p:spPr>
      </p:pic>
      <p:graphicFrame>
        <p:nvGraphicFramePr>
          <p:cNvPr id="169" name="Google Shape;169;p17"/>
          <p:cNvGraphicFramePr/>
          <p:nvPr/>
        </p:nvGraphicFramePr>
        <p:xfrm>
          <a:off x="3199275" y="3667300"/>
          <a:ext cx="3000000" cy="3000000"/>
        </p:xfrm>
        <a:graphic>
          <a:graphicData uri="http://schemas.openxmlformats.org/drawingml/2006/table">
            <a:tbl>
              <a:tblPr>
                <a:noFill/>
                <a:tableStyleId>{46B97431-3D1F-489F-9FCC-F1729E054DC5}</a:tableStyleId>
              </a:tblPr>
              <a:tblGrid>
                <a:gridCol w="1123950"/>
                <a:gridCol w="571500"/>
                <a:gridCol w="781050"/>
                <a:gridCol w="1228725"/>
                <a:gridCol w="1800225"/>
              </a:tblGrid>
              <a:tr h="12700">
                <a:tc>
                  <a:txBody>
                    <a:bodyPr/>
                    <a:lstStyle/>
                    <a:p>
                      <a:pPr indent="0" lvl="0" marL="0" rtl="0" algn="l">
                        <a:spcBef>
                          <a:spcPts val="0"/>
                        </a:spcBef>
                        <a:spcAft>
                          <a:spcPts val="0"/>
                        </a:spcAft>
                        <a:buNone/>
                      </a:pPr>
                      <a:r>
                        <a:rPr b="1" lang="en" sz="1200">
                          <a:solidFill>
                            <a:schemeClr val="dk1"/>
                          </a:solidFill>
                        </a:rPr>
                        <a:t>Motor Choice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Cost</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Torque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Mounting Style</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solidFill>
                            <a:schemeClr val="dk1"/>
                          </a:solidFill>
                        </a:rPr>
                        <a:t>Documentation</a:t>
                      </a:r>
                      <a:endParaRPr b="1"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dk1"/>
                          </a:solidFill>
                        </a:rPr>
                        <a:t>CQRobot</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$33</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70kg.cm</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Parallel</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solidFill>
                            <a:schemeClr val="dk1"/>
                          </a:solidFill>
                        </a:rPr>
                        <a:t>Yes (Wiki)</a:t>
                      </a:r>
                      <a:endParaRPr sz="1200">
                        <a:solidFill>
                          <a:schemeClr val="dk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solidFill>
                            <a:schemeClr val="lt1"/>
                          </a:solidFill>
                        </a:rPr>
                        <a:t>Walfront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$16</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25kg.cm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Perpendicular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No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170" name="Google Shape;170;p17"/>
          <p:cNvPicPr preferRelativeResize="0"/>
          <p:nvPr/>
        </p:nvPicPr>
        <p:blipFill>
          <a:blip r:embed="rId5">
            <a:alphaModFix/>
          </a:blip>
          <a:stretch>
            <a:fillRect/>
          </a:stretch>
        </p:blipFill>
        <p:spPr>
          <a:xfrm>
            <a:off x="7996873" y="135998"/>
            <a:ext cx="1010400" cy="1010400"/>
          </a:xfrm>
          <a:prstGeom prst="ellipse">
            <a:avLst/>
          </a:prstGeom>
          <a:noFill/>
          <a:ln>
            <a:noFill/>
          </a:ln>
        </p:spPr>
      </p:pic>
      <p:sp>
        <p:nvSpPr>
          <p:cNvPr id="171" name="Google Shape;171;p17"/>
          <p:cNvSpPr txBox="1"/>
          <p:nvPr/>
        </p:nvSpPr>
        <p:spPr>
          <a:xfrm>
            <a:off x="7772400" y="1069848"/>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a:t>
            </a:r>
            <a:r>
              <a:rPr lang="en" sz="1000">
                <a:solidFill>
                  <a:schemeClr val="lt1"/>
                </a:solidFill>
                <a:latin typeface="Lato"/>
                <a:ea typeface="Lato"/>
                <a:cs typeface="Lato"/>
                <a:sym typeface="Lato"/>
              </a:rPr>
              <a:t>(EE)</a:t>
            </a:r>
            <a:endParaRPr sz="1000">
              <a:solidFill>
                <a:schemeClr val="lt1"/>
              </a:solidFill>
              <a:latin typeface="Lato"/>
              <a:ea typeface="Lato"/>
              <a:cs typeface="Lato"/>
              <a:sym typeface="Lato"/>
            </a:endParaRPr>
          </a:p>
        </p:txBody>
      </p:sp>
      <p:graphicFrame>
        <p:nvGraphicFramePr>
          <p:cNvPr id="172" name="Google Shape;172;p17"/>
          <p:cNvGraphicFramePr/>
          <p:nvPr/>
        </p:nvGraphicFramePr>
        <p:xfrm>
          <a:off x="3200400" y="1469400"/>
          <a:ext cx="3000000" cy="3000000"/>
        </p:xfrm>
        <a:graphic>
          <a:graphicData uri="http://schemas.openxmlformats.org/drawingml/2006/table">
            <a:tbl>
              <a:tblPr>
                <a:noFill/>
                <a:tableStyleId>{46B97431-3D1F-489F-9FCC-F1729E054DC5}</a:tableStyleId>
              </a:tblPr>
              <a:tblGrid>
                <a:gridCol w="1095375"/>
                <a:gridCol w="1019175"/>
                <a:gridCol w="1905000"/>
                <a:gridCol w="1476375"/>
              </a:tblGrid>
              <a:tr h="12700">
                <a:tc>
                  <a:txBody>
                    <a:bodyPr/>
                    <a:lstStyle/>
                    <a:p>
                      <a:pPr indent="0" lvl="0" marL="0" rtl="0" algn="l">
                        <a:spcBef>
                          <a:spcPts val="0"/>
                        </a:spcBef>
                        <a:spcAft>
                          <a:spcPts val="0"/>
                        </a:spcAft>
                        <a:buNone/>
                      </a:pPr>
                      <a:r>
                        <a:rPr b="1" lang="en" sz="1200"/>
                        <a:t>Motor Type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RPM</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Torque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Precision</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Brushed DC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200">
                          <a:solidFill>
                            <a:schemeClr val="lt1"/>
                          </a:solidFill>
                        </a:rPr>
                        <a:t>3000-12000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200">
                          <a:solidFill>
                            <a:schemeClr val="lt1"/>
                          </a:solidFill>
                        </a:rPr>
                        <a:t>0.00102 - 0.01020 kg*cm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200">
                          <a:solidFill>
                            <a:schemeClr val="lt1"/>
                          </a:solidFill>
                        </a:rPr>
                        <a:t>10+</a:t>
                      </a:r>
                      <a:r>
                        <a:rPr lang="en" sz="1350">
                          <a:solidFill>
                            <a:schemeClr val="lt1"/>
                          </a:solidFill>
                          <a:highlight>
                            <a:schemeClr val="dk1"/>
                          </a:highlight>
                          <a:latin typeface="Roboto"/>
                          <a:ea typeface="Roboto"/>
                          <a:cs typeface="Roboto"/>
                          <a:sym typeface="Roboto"/>
                        </a:rPr>
                        <a:t>°</a:t>
                      </a:r>
                      <a:endParaRPr sz="1200">
                        <a:solidFill>
                          <a:schemeClr val="lt1"/>
                        </a:solidFill>
                        <a:highlight>
                          <a:schemeClr val="dk1"/>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r h="12700">
                <a:tc>
                  <a:txBody>
                    <a:bodyPr/>
                    <a:lstStyle/>
                    <a:p>
                      <a:pPr indent="0" lvl="0" marL="0" rtl="0" algn="l">
                        <a:spcBef>
                          <a:spcPts val="0"/>
                        </a:spcBef>
                        <a:spcAft>
                          <a:spcPts val="0"/>
                        </a:spcAft>
                        <a:buNone/>
                      </a:pPr>
                      <a:r>
                        <a:rPr lang="en" sz="1200">
                          <a:solidFill>
                            <a:schemeClr val="lt1"/>
                          </a:solidFill>
                        </a:rPr>
                        <a:t>BLDC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2000-6000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0.00102 - 0.00510 kg·cm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10+</a:t>
                      </a:r>
                      <a:r>
                        <a:rPr lang="en" sz="1350">
                          <a:solidFill>
                            <a:schemeClr val="lt1"/>
                          </a:solidFill>
                          <a:highlight>
                            <a:schemeClr val="dk1"/>
                          </a:highlight>
                          <a:latin typeface="Roboto"/>
                          <a:ea typeface="Roboto"/>
                          <a:cs typeface="Roboto"/>
                          <a:sym typeface="Roboto"/>
                        </a:rPr>
                        <a:t>°</a:t>
                      </a:r>
                      <a:endParaRPr sz="1200">
                        <a:solidFill>
                          <a:schemeClr val="lt1"/>
                        </a:solidFill>
                        <a:highlight>
                          <a:schemeClr val="dk1"/>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Stepper </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200-600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4.5 - 5 kg*cm</a:t>
                      </a:r>
                      <a:endParaRPr b="1"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0.9</a:t>
                      </a:r>
                      <a:r>
                        <a:rPr lang="en" sz="1350">
                          <a:solidFill>
                            <a:schemeClr val="lt1"/>
                          </a:solidFill>
                          <a:highlight>
                            <a:schemeClr val="dk1"/>
                          </a:highlight>
                          <a:latin typeface="Roboto"/>
                          <a:ea typeface="Roboto"/>
                          <a:cs typeface="Roboto"/>
                          <a:sym typeface="Roboto"/>
                        </a:rPr>
                        <a:t>°</a:t>
                      </a:r>
                      <a:endParaRPr sz="1200">
                        <a:solidFill>
                          <a:schemeClr val="lt1"/>
                        </a:solidFill>
                        <a:highlight>
                          <a:schemeClr val="dk1"/>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t>Servo</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13-1600</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3 - 70 kg*cm</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5.62</a:t>
                      </a:r>
                      <a:r>
                        <a:rPr lang="en" sz="1350">
                          <a:highlight>
                            <a:srgbClr val="FFFF00"/>
                          </a:highlight>
                          <a:latin typeface="Roboto"/>
                          <a:ea typeface="Roboto"/>
                          <a:cs typeface="Roboto"/>
                          <a:sym typeface="Roboto"/>
                        </a:rPr>
                        <a:t>°</a:t>
                      </a:r>
                      <a:endParaRPr sz="1200">
                        <a:highlight>
                          <a:srgbClr val="FFFF00"/>
                        </a:highligh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8"/>
          <p:cNvSpPr txBox="1"/>
          <p:nvPr>
            <p:ph type="title"/>
          </p:nvPr>
        </p:nvSpPr>
        <p:spPr>
          <a:xfrm>
            <a:off x="865750" y="344300"/>
            <a:ext cx="7173900" cy="914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Tool Detection Sensor Comparison and Selection</a:t>
            </a:r>
            <a:endParaRPr/>
          </a:p>
        </p:txBody>
      </p:sp>
      <p:pic>
        <p:nvPicPr>
          <p:cNvPr id="178" name="Google Shape;178;p18"/>
          <p:cNvPicPr preferRelativeResize="0"/>
          <p:nvPr/>
        </p:nvPicPr>
        <p:blipFill rotWithShape="1">
          <a:blip r:embed="rId4">
            <a:alphaModFix/>
          </a:blip>
          <a:srcRect b="0" l="16840" r="21178" t="0"/>
          <a:stretch/>
        </p:blipFill>
        <p:spPr>
          <a:xfrm>
            <a:off x="165900" y="1675250"/>
            <a:ext cx="3058200" cy="2295600"/>
          </a:xfrm>
          <a:prstGeom prst="roundRect">
            <a:avLst>
              <a:gd fmla="val 16667" name="adj"/>
            </a:avLst>
          </a:prstGeom>
          <a:noFill/>
          <a:ln>
            <a:noFill/>
          </a:ln>
        </p:spPr>
      </p:pic>
      <p:graphicFrame>
        <p:nvGraphicFramePr>
          <p:cNvPr id="179" name="Google Shape;179;p18"/>
          <p:cNvGraphicFramePr/>
          <p:nvPr/>
        </p:nvGraphicFramePr>
        <p:xfrm>
          <a:off x="3401568" y="3228325"/>
          <a:ext cx="3000000" cy="3000000"/>
        </p:xfrm>
        <a:graphic>
          <a:graphicData uri="http://schemas.openxmlformats.org/drawingml/2006/table">
            <a:tbl>
              <a:tblPr>
                <a:noFill/>
                <a:tableStyleId>{46B97431-3D1F-489F-9FCC-F1729E054DC5}</a:tableStyleId>
              </a:tblPr>
              <a:tblGrid>
                <a:gridCol w="1596225"/>
                <a:gridCol w="745550"/>
                <a:gridCol w="1548425"/>
                <a:gridCol w="1596225"/>
              </a:tblGrid>
              <a:tr h="12700">
                <a:tc>
                  <a:txBody>
                    <a:bodyPr/>
                    <a:lstStyle/>
                    <a:p>
                      <a:pPr indent="0" lvl="0" marL="0" rtl="0" algn="l">
                        <a:spcBef>
                          <a:spcPts val="0"/>
                        </a:spcBef>
                        <a:spcAft>
                          <a:spcPts val="0"/>
                        </a:spcAft>
                        <a:buNone/>
                      </a:pPr>
                      <a:r>
                        <a:rPr b="1" lang="en" sz="1200"/>
                        <a:t>Tool Detection</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Pins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MTTF</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t>HiLetGo RFID</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$3.33</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8</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10+ years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t>Marhynchus Thin Film Strain Gauge</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$6.00</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2</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2+ years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pic>
        <p:nvPicPr>
          <p:cNvPr id="180" name="Google Shape;180;p18"/>
          <p:cNvPicPr preferRelativeResize="0"/>
          <p:nvPr/>
        </p:nvPicPr>
        <p:blipFill>
          <a:blip r:embed="rId5">
            <a:alphaModFix/>
          </a:blip>
          <a:stretch>
            <a:fillRect/>
          </a:stretch>
        </p:blipFill>
        <p:spPr>
          <a:xfrm>
            <a:off x="8001000" y="137160"/>
            <a:ext cx="1010400" cy="1010400"/>
          </a:xfrm>
          <a:prstGeom prst="ellipse">
            <a:avLst/>
          </a:prstGeom>
          <a:noFill/>
          <a:ln>
            <a:noFill/>
          </a:ln>
        </p:spPr>
      </p:pic>
      <p:sp>
        <p:nvSpPr>
          <p:cNvPr id="181" name="Google Shape;181;p18"/>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graphicFrame>
        <p:nvGraphicFramePr>
          <p:cNvPr id="182" name="Google Shape;182;p18"/>
          <p:cNvGraphicFramePr/>
          <p:nvPr/>
        </p:nvGraphicFramePr>
        <p:xfrm>
          <a:off x="3402225" y="1516900"/>
          <a:ext cx="3000000" cy="3000000"/>
        </p:xfrm>
        <a:graphic>
          <a:graphicData uri="http://schemas.openxmlformats.org/drawingml/2006/table">
            <a:tbl>
              <a:tblPr>
                <a:noFill/>
                <a:tableStyleId>{46B97431-3D1F-489F-9FCC-F1729E054DC5}</a:tableStyleId>
              </a:tblPr>
              <a:tblGrid>
                <a:gridCol w="1047750"/>
                <a:gridCol w="628650"/>
                <a:gridCol w="1123950"/>
                <a:gridCol w="1047750"/>
                <a:gridCol w="1638300"/>
              </a:tblGrid>
              <a:tr h="12700">
                <a:tc>
                  <a:txBody>
                    <a:bodyPr/>
                    <a:lstStyle/>
                    <a:p>
                      <a:pPr indent="0" lvl="0" marL="0" rtl="0" algn="l">
                        <a:spcBef>
                          <a:spcPts val="0"/>
                        </a:spcBef>
                        <a:spcAft>
                          <a:spcPts val="0"/>
                        </a:spcAft>
                        <a:buNone/>
                      </a:pPr>
                      <a:r>
                        <a:rPr b="1" lang="en" sz="1200"/>
                        <a:t>Sensor Type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Size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Accuracy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IO Pins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t>Strain Gauge</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&lt; $5</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0.75 x 7 in.</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95%</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solidFill>
                            <a:schemeClr val="lt1"/>
                          </a:solidFill>
                        </a:rPr>
                        <a:t>Capacitive</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 x 1 in.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90%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Photoelectric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$5-10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0.5 x 1 in.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95%</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t>RFID</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$5</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1.5 x 2.3 in.</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99%</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5</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9"/>
          <p:cNvSpPr txBox="1"/>
          <p:nvPr>
            <p:ph type="title"/>
          </p:nvPr>
        </p:nvSpPr>
        <p:spPr>
          <a:xfrm>
            <a:off x="996696" y="347472"/>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150"/>
              <a:t>Battery Type Comparison and Selection</a:t>
            </a:r>
            <a:endParaRPr sz="2150"/>
          </a:p>
        </p:txBody>
      </p:sp>
      <p:pic>
        <p:nvPicPr>
          <p:cNvPr id="188" name="Google Shape;188;p19"/>
          <p:cNvPicPr preferRelativeResize="0"/>
          <p:nvPr/>
        </p:nvPicPr>
        <p:blipFill>
          <a:blip r:embed="rId4">
            <a:alphaModFix/>
          </a:blip>
          <a:stretch>
            <a:fillRect/>
          </a:stretch>
        </p:blipFill>
        <p:spPr>
          <a:xfrm>
            <a:off x="8001000" y="137160"/>
            <a:ext cx="1010400" cy="1010400"/>
          </a:xfrm>
          <a:prstGeom prst="ellipse">
            <a:avLst/>
          </a:prstGeom>
          <a:noFill/>
          <a:ln>
            <a:noFill/>
          </a:ln>
        </p:spPr>
      </p:pic>
      <p:sp>
        <p:nvSpPr>
          <p:cNvPr id="189" name="Google Shape;189;p19"/>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graphicFrame>
        <p:nvGraphicFramePr>
          <p:cNvPr id="190" name="Google Shape;190;p19"/>
          <p:cNvGraphicFramePr/>
          <p:nvPr/>
        </p:nvGraphicFramePr>
        <p:xfrm>
          <a:off x="3465576" y="3171475"/>
          <a:ext cx="3000000" cy="3000000"/>
        </p:xfrm>
        <a:graphic>
          <a:graphicData uri="http://schemas.openxmlformats.org/drawingml/2006/table">
            <a:tbl>
              <a:tblPr>
                <a:noFill/>
                <a:tableStyleId>{46B97431-3D1F-489F-9FCC-F1729E054DC5}</a:tableStyleId>
              </a:tblPr>
              <a:tblGrid>
                <a:gridCol w="1364425"/>
                <a:gridCol w="639275"/>
                <a:gridCol w="763325"/>
                <a:gridCol w="1412175"/>
                <a:gridCol w="1307200"/>
              </a:tblGrid>
              <a:tr h="12700">
                <a:tc>
                  <a:txBody>
                    <a:bodyPr/>
                    <a:lstStyle/>
                    <a:p>
                      <a:pPr indent="0" lvl="0" marL="0" rtl="0" algn="ctr">
                        <a:spcBef>
                          <a:spcPts val="0"/>
                        </a:spcBef>
                        <a:spcAft>
                          <a:spcPts val="0"/>
                        </a:spcAft>
                        <a:buNone/>
                      </a:pPr>
                      <a:r>
                        <a:rPr b="1" lang="en" sz="1200"/>
                        <a:t>Battery Type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Weight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Energy Density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b="1" lang="en" sz="1200"/>
                        <a:t>BMS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Lithium-Ion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$30+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&lt; 1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150-200 Wh/kg.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Yes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t>Sealed Lead-Acid</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$20-25</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1-2 kg.</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30-50 Wh/kg.</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No</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solidFill>
                            <a:schemeClr val="lt1"/>
                          </a:solidFill>
                        </a:rPr>
                        <a:t>Nickel-Cadmium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$20-25</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1-2 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40-60 Wh/kg.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No </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191" name="Google Shape;191;p19"/>
          <p:cNvGraphicFramePr/>
          <p:nvPr/>
        </p:nvGraphicFramePr>
        <p:xfrm>
          <a:off x="3465125" y="1777700"/>
          <a:ext cx="3000000" cy="3000000"/>
        </p:xfrm>
        <a:graphic>
          <a:graphicData uri="http://schemas.openxmlformats.org/drawingml/2006/table">
            <a:tbl>
              <a:tblPr>
                <a:noFill/>
                <a:tableStyleId>{46B97431-3D1F-489F-9FCC-F1729E054DC5}</a:tableStyleId>
              </a:tblPr>
              <a:tblGrid>
                <a:gridCol w="1214975"/>
                <a:gridCol w="654950"/>
                <a:gridCol w="825800"/>
                <a:gridCol w="2040800"/>
                <a:gridCol w="749875"/>
              </a:tblGrid>
              <a:tr h="12700">
                <a:tc>
                  <a:txBody>
                    <a:bodyPr/>
                    <a:lstStyle/>
                    <a:p>
                      <a:pPr indent="0" lvl="0" marL="0" rtl="0" algn="l">
                        <a:spcBef>
                          <a:spcPts val="0"/>
                        </a:spcBef>
                        <a:spcAft>
                          <a:spcPts val="0"/>
                        </a:spcAft>
                        <a:buNone/>
                      </a:pPr>
                      <a:r>
                        <a:rPr b="1" lang="en" sz="1200"/>
                        <a:t>Battery Choice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Capacity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Footprint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Weight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solidFill>
                            <a:schemeClr val="lt1"/>
                          </a:solidFill>
                        </a:rPr>
                        <a:t>Casil</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$21.99</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4Ah</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3.58 x 2.76 x 3.94 in.</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4.5 lbs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t>Mighty Max</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$19.99</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7Ah</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5.94 x 2.56 x 4.07 in.</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2.7 lbs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pic>
        <p:nvPicPr>
          <p:cNvPr id="192" name="Google Shape;192;p19"/>
          <p:cNvPicPr preferRelativeResize="0"/>
          <p:nvPr/>
        </p:nvPicPr>
        <p:blipFill rotWithShape="1">
          <a:blip r:embed="rId5">
            <a:alphaModFix/>
          </a:blip>
          <a:srcRect b="0" l="7810" r="20008" t="0"/>
          <a:stretch/>
        </p:blipFill>
        <p:spPr>
          <a:xfrm>
            <a:off x="168525" y="1846550"/>
            <a:ext cx="3126300" cy="2000700"/>
          </a:xfrm>
          <a:prstGeom prst="roundRect">
            <a:avLst>
              <a:gd fmla="val 16667"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0"/>
          <p:cNvSpPr txBox="1"/>
          <p:nvPr>
            <p:ph type="title"/>
          </p:nvPr>
        </p:nvSpPr>
        <p:spPr>
          <a:xfrm>
            <a:off x="1052550" y="362825"/>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Line Detection Sensor Comparison and Selection</a:t>
            </a:r>
            <a:endParaRPr/>
          </a:p>
        </p:txBody>
      </p:sp>
      <p:pic>
        <p:nvPicPr>
          <p:cNvPr id="198" name="Google Shape;198;p20"/>
          <p:cNvPicPr preferRelativeResize="0"/>
          <p:nvPr/>
        </p:nvPicPr>
        <p:blipFill rotWithShape="1">
          <a:blip r:embed="rId4">
            <a:alphaModFix/>
          </a:blip>
          <a:srcRect b="16146" l="6714" r="5857" t="16717"/>
          <a:stretch/>
        </p:blipFill>
        <p:spPr>
          <a:xfrm>
            <a:off x="181175" y="1494725"/>
            <a:ext cx="2601900" cy="1998000"/>
          </a:xfrm>
          <a:prstGeom prst="roundRect">
            <a:avLst>
              <a:gd fmla="val 16667" name="adj"/>
            </a:avLst>
          </a:prstGeom>
          <a:noFill/>
          <a:ln>
            <a:noFill/>
          </a:ln>
        </p:spPr>
      </p:pic>
      <p:pic>
        <p:nvPicPr>
          <p:cNvPr id="199" name="Google Shape;199;p20"/>
          <p:cNvPicPr preferRelativeResize="0"/>
          <p:nvPr/>
        </p:nvPicPr>
        <p:blipFill>
          <a:blip r:embed="rId5">
            <a:alphaModFix/>
          </a:blip>
          <a:stretch>
            <a:fillRect/>
          </a:stretch>
        </p:blipFill>
        <p:spPr>
          <a:xfrm>
            <a:off x="8001000" y="137160"/>
            <a:ext cx="1010400" cy="1010400"/>
          </a:xfrm>
          <a:prstGeom prst="ellipse">
            <a:avLst/>
          </a:prstGeom>
          <a:noFill/>
          <a:ln>
            <a:noFill/>
          </a:ln>
        </p:spPr>
      </p:pic>
      <p:sp>
        <p:nvSpPr>
          <p:cNvPr id="200" name="Google Shape;200;p20"/>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graphicFrame>
        <p:nvGraphicFramePr>
          <p:cNvPr id="201" name="Google Shape;201;p20"/>
          <p:cNvGraphicFramePr/>
          <p:nvPr/>
        </p:nvGraphicFramePr>
        <p:xfrm>
          <a:off x="3182112" y="3169600"/>
          <a:ext cx="3000000" cy="3000000"/>
        </p:xfrm>
        <a:graphic>
          <a:graphicData uri="http://schemas.openxmlformats.org/drawingml/2006/table">
            <a:tbl>
              <a:tblPr>
                <a:noFill/>
                <a:tableStyleId>{46B97431-3D1F-489F-9FCC-F1729E054DC5}</a:tableStyleId>
              </a:tblPr>
              <a:tblGrid>
                <a:gridCol w="1213900"/>
                <a:gridCol w="1634450"/>
                <a:gridCol w="2638050"/>
              </a:tblGrid>
              <a:tr h="12700">
                <a:tc>
                  <a:txBody>
                    <a:bodyPr/>
                    <a:lstStyle/>
                    <a:p>
                      <a:pPr indent="0" lvl="0" marL="0" rtl="0" algn="l">
                        <a:spcBef>
                          <a:spcPts val="0"/>
                        </a:spcBef>
                        <a:spcAft>
                          <a:spcPts val="0"/>
                        </a:spcAft>
                        <a:buNone/>
                      </a:pPr>
                      <a:r>
                        <a:rPr b="1" lang="en" sz="1200"/>
                        <a:t>Sensor Choice</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Pins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t>OSOYOO</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$11.98</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7</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solidFill>
                            <a:schemeClr val="lt1"/>
                          </a:solidFill>
                        </a:rPr>
                        <a:t>HiLetGo</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$8.79</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15</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graphicFrame>
        <p:nvGraphicFramePr>
          <p:cNvPr id="202" name="Google Shape;202;p20"/>
          <p:cNvGraphicFramePr/>
          <p:nvPr/>
        </p:nvGraphicFramePr>
        <p:xfrm>
          <a:off x="3186075" y="1419250"/>
          <a:ext cx="3000000" cy="3000000"/>
        </p:xfrm>
        <a:graphic>
          <a:graphicData uri="http://schemas.openxmlformats.org/drawingml/2006/table">
            <a:tbl>
              <a:tblPr>
                <a:noFill/>
                <a:tableStyleId>{46B97431-3D1F-489F-9FCC-F1729E054DC5}</a:tableStyleId>
              </a:tblPr>
              <a:tblGrid>
                <a:gridCol w="1806500"/>
                <a:gridCol w="2016775"/>
                <a:gridCol w="1663125"/>
              </a:tblGrid>
              <a:tr h="318125">
                <a:tc>
                  <a:txBody>
                    <a:bodyPr/>
                    <a:lstStyle/>
                    <a:p>
                      <a:pPr indent="0" lvl="0" marL="0" rtl="0" algn="l">
                        <a:spcBef>
                          <a:spcPts val="0"/>
                        </a:spcBef>
                        <a:spcAft>
                          <a:spcPts val="0"/>
                        </a:spcAft>
                        <a:buNone/>
                      </a:pPr>
                      <a:r>
                        <a:rPr b="1" lang="en" sz="1200"/>
                        <a:t>Line Detection Sensor</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Power/IO Pins Required</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318125">
                <a:tc>
                  <a:txBody>
                    <a:bodyPr/>
                    <a:lstStyle/>
                    <a:p>
                      <a:pPr indent="0" lvl="0" marL="0" rtl="0" algn="l">
                        <a:spcBef>
                          <a:spcPts val="0"/>
                        </a:spcBef>
                        <a:spcAft>
                          <a:spcPts val="0"/>
                        </a:spcAft>
                        <a:buNone/>
                      </a:pPr>
                      <a:r>
                        <a:rPr lang="en" sz="1200">
                          <a:solidFill>
                            <a:schemeClr val="lt1"/>
                          </a:solidFill>
                        </a:rPr>
                        <a:t>Color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4-8</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$7.00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8125">
                <a:tc>
                  <a:txBody>
                    <a:bodyPr/>
                    <a:lstStyle/>
                    <a:p>
                      <a:pPr indent="0" lvl="0" marL="0" rtl="0" algn="l">
                        <a:spcBef>
                          <a:spcPts val="0"/>
                        </a:spcBef>
                        <a:spcAft>
                          <a:spcPts val="0"/>
                        </a:spcAft>
                        <a:buNone/>
                      </a:pPr>
                      <a:r>
                        <a:rPr lang="en" sz="1200">
                          <a:solidFill>
                            <a:schemeClr val="lt1"/>
                          </a:solidFill>
                        </a:rPr>
                        <a:t>Camera</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18</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$8.99</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18125">
                <a:tc>
                  <a:txBody>
                    <a:bodyPr/>
                    <a:lstStyle/>
                    <a:p>
                      <a:pPr indent="0" lvl="0" marL="0" rtl="0" algn="l">
                        <a:spcBef>
                          <a:spcPts val="0"/>
                        </a:spcBef>
                        <a:spcAft>
                          <a:spcPts val="0"/>
                        </a:spcAft>
                        <a:buNone/>
                      </a:pPr>
                      <a:r>
                        <a:rPr lang="en" sz="1200"/>
                        <a:t>IR (sensor array)</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7</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$11.98</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1"/>
          <p:cNvSpPr txBox="1"/>
          <p:nvPr>
            <p:ph type="title"/>
          </p:nvPr>
        </p:nvSpPr>
        <p:spPr>
          <a:xfrm>
            <a:off x="908025" y="2334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Chassis Base Material Comparison and Selection</a:t>
            </a:r>
            <a:endParaRPr/>
          </a:p>
        </p:txBody>
      </p:sp>
      <p:graphicFrame>
        <p:nvGraphicFramePr>
          <p:cNvPr id="208" name="Google Shape;208;p21"/>
          <p:cNvGraphicFramePr/>
          <p:nvPr/>
        </p:nvGraphicFramePr>
        <p:xfrm>
          <a:off x="3182112" y="3172968"/>
          <a:ext cx="3000000" cy="3000000"/>
        </p:xfrm>
        <a:graphic>
          <a:graphicData uri="http://schemas.openxmlformats.org/drawingml/2006/table">
            <a:tbl>
              <a:tblPr>
                <a:noFill/>
                <a:tableStyleId>{46B97431-3D1F-489F-9FCC-F1729E054DC5}</a:tableStyleId>
              </a:tblPr>
              <a:tblGrid>
                <a:gridCol w="1397750"/>
                <a:gridCol w="522975"/>
                <a:gridCol w="1797100"/>
                <a:gridCol w="1768575"/>
              </a:tblGrid>
              <a:tr h="12700">
                <a:tc>
                  <a:txBody>
                    <a:bodyPr/>
                    <a:lstStyle/>
                    <a:p>
                      <a:pPr indent="0" lvl="0" marL="0" rtl="0" algn="l">
                        <a:spcBef>
                          <a:spcPts val="0"/>
                        </a:spcBef>
                        <a:spcAft>
                          <a:spcPts val="0"/>
                        </a:spcAft>
                        <a:buNone/>
                      </a:pPr>
                      <a:r>
                        <a:rPr b="1" lang="en" sz="1200"/>
                        <a:t>Chassis Material</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Compression Strength</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Density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t>Plywood</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$9</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3,000-5,000 PSI</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39.6 lb/cu.ft.</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241925">
                <a:tc>
                  <a:txBody>
                    <a:bodyPr/>
                    <a:lstStyle/>
                    <a:p>
                      <a:pPr indent="0" lvl="0" marL="0" rtl="0" algn="l">
                        <a:spcBef>
                          <a:spcPts val="0"/>
                        </a:spcBef>
                        <a:spcAft>
                          <a:spcPts val="0"/>
                        </a:spcAft>
                        <a:buNone/>
                      </a:pPr>
                      <a:r>
                        <a:rPr lang="en" sz="1200">
                          <a:solidFill>
                            <a:schemeClr val="lt1"/>
                          </a:solidFill>
                        </a:rPr>
                        <a:t>OSB</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$5</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1,000-1,500 PSI</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37.5 lb/cu.ft</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209" name="Google Shape;209;p21"/>
          <p:cNvPicPr preferRelativeResize="0"/>
          <p:nvPr/>
        </p:nvPicPr>
        <p:blipFill rotWithShape="1">
          <a:blip r:embed="rId4">
            <a:alphaModFix/>
          </a:blip>
          <a:srcRect b="21455" l="0" r="4443" t="20225"/>
          <a:stretch/>
        </p:blipFill>
        <p:spPr>
          <a:xfrm>
            <a:off x="235625" y="2063263"/>
            <a:ext cx="2757000" cy="1683000"/>
          </a:xfrm>
          <a:prstGeom prst="roundRect">
            <a:avLst>
              <a:gd fmla="val 16667" name="adj"/>
            </a:avLst>
          </a:prstGeom>
          <a:noFill/>
          <a:ln>
            <a:noFill/>
          </a:ln>
        </p:spPr>
      </p:pic>
      <p:pic>
        <p:nvPicPr>
          <p:cNvPr id="210" name="Google Shape;210;p21"/>
          <p:cNvPicPr preferRelativeResize="0"/>
          <p:nvPr/>
        </p:nvPicPr>
        <p:blipFill>
          <a:blip r:embed="rId5">
            <a:alphaModFix/>
          </a:blip>
          <a:stretch>
            <a:fillRect/>
          </a:stretch>
        </p:blipFill>
        <p:spPr>
          <a:xfrm>
            <a:off x="8001000" y="137160"/>
            <a:ext cx="1010400" cy="1010400"/>
          </a:xfrm>
          <a:prstGeom prst="ellipse">
            <a:avLst/>
          </a:prstGeom>
          <a:noFill/>
          <a:ln>
            <a:noFill/>
          </a:ln>
        </p:spPr>
      </p:pic>
      <p:sp>
        <p:nvSpPr>
          <p:cNvPr id="211" name="Google Shape;211;p21"/>
          <p:cNvSpPr txBox="1"/>
          <p:nvPr/>
        </p:nvSpPr>
        <p:spPr>
          <a:xfrm>
            <a:off x="7772400" y="1073950"/>
            <a:ext cx="1591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Lato"/>
                <a:ea typeface="Lato"/>
                <a:cs typeface="Lato"/>
                <a:sym typeface="Lato"/>
              </a:rPr>
              <a:t>William Wandelt (EE)</a:t>
            </a:r>
            <a:endParaRPr sz="1000">
              <a:solidFill>
                <a:schemeClr val="lt1"/>
              </a:solidFill>
              <a:latin typeface="Lato"/>
              <a:ea typeface="Lato"/>
              <a:cs typeface="Lato"/>
              <a:sym typeface="Lato"/>
            </a:endParaRPr>
          </a:p>
        </p:txBody>
      </p:sp>
      <p:graphicFrame>
        <p:nvGraphicFramePr>
          <p:cNvPr id="212" name="Google Shape;212;p21"/>
          <p:cNvGraphicFramePr/>
          <p:nvPr/>
        </p:nvGraphicFramePr>
        <p:xfrm>
          <a:off x="3182112" y="1417320"/>
          <a:ext cx="3000000" cy="3000000"/>
        </p:xfrm>
        <a:graphic>
          <a:graphicData uri="http://schemas.openxmlformats.org/drawingml/2006/table">
            <a:tbl>
              <a:tblPr>
                <a:noFill/>
                <a:tableStyleId>{46B97431-3D1F-489F-9FCC-F1729E054DC5}</a:tableStyleId>
              </a:tblPr>
              <a:tblGrid>
                <a:gridCol w="1768575"/>
                <a:gridCol w="656075"/>
                <a:gridCol w="1283650"/>
                <a:gridCol w="1778100"/>
              </a:tblGrid>
              <a:tr h="299075">
                <a:tc>
                  <a:txBody>
                    <a:bodyPr/>
                    <a:lstStyle/>
                    <a:p>
                      <a:pPr indent="0" lvl="0" marL="0" rtl="0" algn="l">
                        <a:spcBef>
                          <a:spcPts val="0"/>
                        </a:spcBef>
                        <a:spcAft>
                          <a:spcPts val="0"/>
                        </a:spcAft>
                        <a:buNone/>
                      </a:pPr>
                      <a:r>
                        <a:rPr b="1" lang="en" sz="1200"/>
                        <a:t>Chassis Base Material</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Cost</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Shear Strength</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200"/>
                        <a:t>Ease of Manipulability</a:t>
                      </a:r>
                      <a:endParaRPr b="1"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r>
              <a:tr h="12700">
                <a:tc>
                  <a:txBody>
                    <a:bodyPr/>
                    <a:lstStyle/>
                    <a:p>
                      <a:pPr indent="0" lvl="0" marL="0" rtl="0" algn="l">
                        <a:spcBef>
                          <a:spcPts val="0"/>
                        </a:spcBef>
                        <a:spcAft>
                          <a:spcPts val="0"/>
                        </a:spcAft>
                        <a:buNone/>
                      </a:pPr>
                      <a:r>
                        <a:rPr lang="en" sz="1200"/>
                        <a:t>Wood</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&lt; $10</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1.9 MPa</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High (Hand Tools)</a:t>
                      </a:r>
                      <a:endParaRPr sz="1200"/>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12700">
                <a:tc>
                  <a:txBody>
                    <a:bodyPr/>
                    <a:lstStyle/>
                    <a:p>
                      <a:pPr indent="0" lvl="0" marL="0" rtl="0" algn="l">
                        <a:spcBef>
                          <a:spcPts val="0"/>
                        </a:spcBef>
                        <a:spcAft>
                          <a:spcPts val="0"/>
                        </a:spcAft>
                        <a:buNone/>
                      </a:pPr>
                      <a:r>
                        <a:rPr lang="en" sz="1200">
                          <a:solidFill>
                            <a:schemeClr val="lt1"/>
                          </a:solidFill>
                        </a:rPr>
                        <a:t>Aluminum</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207 MPa </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 (Machining)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Plastic</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$50+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100-150 MPa</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Medium (Hand Tools)</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200">
                          <a:solidFill>
                            <a:schemeClr val="lt1"/>
                          </a:solidFill>
                        </a:rPr>
                        <a:t>Carbon Fiber</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$1200+</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590 MPa</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lt1"/>
                          </a:solidFill>
                        </a:rPr>
                        <a:t>Low (Machining)</a:t>
                      </a:r>
                      <a:endParaRPr sz="1200">
                        <a:solidFill>
                          <a:schemeClr val="lt1"/>
                        </a:solidFil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